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18"/>
  </p:notesMasterIdLst>
  <p:sldIdLst>
    <p:sldId id="258" r:id="rId2"/>
    <p:sldId id="264" r:id="rId3"/>
    <p:sldId id="293" r:id="rId4"/>
    <p:sldId id="294" r:id="rId5"/>
    <p:sldId id="265" r:id="rId6"/>
    <p:sldId id="275" r:id="rId7"/>
    <p:sldId id="274" r:id="rId8"/>
    <p:sldId id="268" r:id="rId9"/>
    <p:sldId id="271" r:id="rId10"/>
    <p:sldId id="288" r:id="rId11"/>
    <p:sldId id="289" r:id="rId12"/>
    <p:sldId id="281" r:id="rId13"/>
    <p:sldId id="278" r:id="rId14"/>
    <p:sldId id="299" r:id="rId15"/>
    <p:sldId id="300" r:id="rId16"/>
    <p:sldId id="273" r:id="rId17"/>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C0392B"/>
    <a:srgbClr val="2980B9"/>
    <a:srgbClr val="16A085"/>
    <a:srgbClr val="9BBB59"/>
    <a:srgbClr val="C3D69B"/>
    <a:srgbClr val="4B2C50"/>
    <a:srgbClr val="F39C12"/>
    <a:srgbClr val="FF0000"/>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3" autoAdjust="0"/>
    <p:restoredTop sz="92683" autoAdjust="0"/>
  </p:normalViewPr>
  <p:slideViewPr>
    <p:cSldViewPr>
      <p:cViewPr varScale="1">
        <p:scale>
          <a:sx n="119" d="100"/>
          <a:sy n="119" d="100"/>
        </p:scale>
        <p:origin x="136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dPt>
            <c:idx val="0"/>
            <c:bubble3D val="0"/>
            <c:spPr>
              <a:solidFill>
                <a:schemeClr val="tx2"/>
              </a:solidFill>
            </c:spPr>
          </c:dPt>
          <c:dPt>
            <c:idx val="1"/>
            <c:bubble3D val="0"/>
            <c:spPr>
              <a:solidFill>
                <a:schemeClr val="accent6">
                  <a:lumMod val="40000"/>
                  <a:lumOff val="60000"/>
                </a:schemeClr>
              </a:solidFill>
            </c:spPr>
          </c:dPt>
          <c:cat>
            <c:strRef>
              <c:f>Sheet1!$A$2:$A$3</c:f>
              <c:strCache>
                <c:ptCount val="2"/>
                <c:pt idx="0">
                  <c:v>1st Qtr</c:v>
                </c:pt>
                <c:pt idx="1">
                  <c:v>2nd Qtr</c:v>
                </c:pt>
              </c:strCache>
            </c:strRef>
          </c:cat>
          <c:val>
            <c:numRef>
              <c:f>Sheet1!$B$2:$B$3</c:f>
              <c:numCache>
                <c:formatCode>General</c:formatCode>
                <c:ptCount val="2"/>
                <c:pt idx="0">
                  <c:v>4.7</c:v>
                </c:pt>
                <c:pt idx="1">
                  <c:v>5.3</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800">
          <a:latin typeface="Lato Light"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dPt>
            <c:idx val="0"/>
            <c:bubble3D val="0"/>
            <c:spPr>
              <a:solidFill>
                <a:schemeClr val="bg2"/>
              </a:solidFill>
            </c:spPr>
          </c:dPt>
          <c:dPt>
            <c:idx val="1"/>
            <c:bubble3D val="0"/>
            <c:spPr>
              <a:solidFill>
                <a:srgbClr val="95A5A6">
                  <a:lumMod val="40000"/>
                  <a:lumOff val="60000"/>
                </a:srgbClr>
              </a:solidFill>
            </c:spPr>
          </c:dPt>
          <c:cat>
            <c:strRef>
              <c:f>Sheet1!$A$2:$A$4</c:f>
              <c:strCache>
                <c:ptCount val="2"/>
                <c:pt idx="0">
                  <c:v>1st Qtr</c:v>
                </c:pt>
                <c:pt idx="1">
                  <c:v>2nd Qtr</c:v>
                </c:pt>
              </c:strCache>
            </c:strRef>
          </c:cat>
          <c:val>
            <c:numRef>
              <c:f>Sheet1!$B$2:$B$4</c:f>
              <c:numCache>
                <c:formatCode>General</c:formatCode>
                <c:ptCount val="3"/>
                <c:pt idx="0">
                  <c:v>3.9</c:v>
                </c:pt>
                <c:pt idx="1">
                  <c:v>6.1</c:v>
                </c:pt>
              </c:numCache>
            </c:numRef>
          </c:val>
        </c:ser>
        <c:dLbls>
          <c:showLegendKey val="0"/>
          <c:showVal val="0"/>
          <c:showCatName val="0"/>
          <c:showSerName val="0"/>
          <c:showPercent val="0"/>
          <c:showBubbleSize val="0"/>
          <c:showLeaderLines val="1"/>
        </c:dLbls>
        <c:firstSliceAng val="170"/>
        <c:holeSize val="82"/>
      </c:doughnutChart>
    </c:plotArea>
    <c:plotVisOnly val="1"/>
    <c:dispBlanksAs val="gap"/>
    <c:showDLblsOverMax val="0"/>
  </c:chart>
  <c:txPr>
    <a:bodyPr/>
    <a:lstStyle/>
    <a:p>
      <a:pPr>
        <a:defRPr sz="800">
          <a:latin typeface="Lato Light"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dPt>
            <c:idx val="0"/>
            <c:bubble3D val="0"/>
            <c:spPr>
              <a:solidFill>
                <a:srgbClr val="9BBB59"/>
              </a:solidFill>
            </c:spPr>
          </c:dPt>
          <c:dPt>
            <c:idx val="1"/>
            <c:bubble3D val="0"/>
            <c:spPr>
              <a:solidFill>
                <a:srgbClr val="95A5A6">
                  <a:lumMod val="40000"/>
                  <a:lumOff val="60000"/>
                </a:srgbClr>
              </a:solidFill>
            </c:spPr>
          </c:dPt>
          <c:cat>
            <c:strRef>
              <c:f>Sheet1!$A$2:$A$3</c:f>
              <c:strCache>
                <c:ptCount val="2"/>
                <c:pt idx="0">
                  <c:v>1st Qtr</c:v>
                </c:pt>
                <c:pt idx="1">
                  <c:v>2nd Qtr</c:v>
                </c:pt>
              </c:strCache>
            </c:strRef>
          </c:cat>
          <c:val>
            <c:numRef>
              <c:f>Sheet1!$B$2:$B$3</c:f>
              <c:numCache>
                <c:formatCode>General</c:formatCode>
                <c:ptCount val="2"/>
                <c:pt idx="0">
                  <c:v>1.4</c:v>
                </c:pt>
                <c:pt idx="1">
                  <c:v>8.6</c:v>
                </c:pt>
              </c:numCache>
            </c:numRef>
          </c:val>
        </c:ser>
        <c:dLbls>
          <c:showLegendKey val="0"/>
          <c:showVal val="0"/>
          <c:showCatName val="0"/>
          <c:showSerName val="0"/>
          <c:showPercent val="0"/>
          <c:showBubbleSize val="0"/>
          <c:showLeaderLines val="1"/>
        </c:dLbls>
        <c:firstSliceAng val="310"/>
        <c:holeSize val="82"/>
      </c:doughnutChart>
    </c:plotArea>
    <c:plotVisOnly val="1"/>
    <c:dispBlanksAs val="gap"/>
    <c:showDLblsOverMax val="0"/>
  </c:chart>
  <c:txPr>
    <a:bodyPr/>
    <a:lstStyle/>
    <a:p>
      <a:pPr>
        <a:defRPr sz="800">
          <a:latin typeface="Lato Light" pitchFamily="34" charset="0"/>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5BE2F0-88CD-4565-A233-10F31290047F}"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B2104B87-E466-4228-9E6B-66FB12520A41}">
      <dgm:prSet phldrT="[Text]" custT="1"/>
      <dgm:spPr>
        <a:xfrm>
          <a:off x="330708" y="0"/>
          <a:ext cx="2538984" cy="2538984"/>
        </a:xfrm>
        <a:prstGeom prst="ellipse">
          <a:avLst/>
        </a:prstGeom>
        <a:solidFill>
          <a:srgbClr val="2980B9"/>
        </a:solidFill>
        <a:ln w="25400" cap="flat" cmpd="sng" algn="ctr">
          <a:solidFill>
            <a:sysClr val="window" lastClr="FFFFFF">
              <a:hueOff val="0"/>
              <a:satOff val="0"/>
              <a:lumOff val="0"/>
              <a:alphaOff val="0"/>
            </a:sysClr>
          </a:solidFill>
          <a:prstDash val="solid"/>
        </a:ln>
        <a:effectLst/>
      </dgm:spPr>
      <dgm:t>
        <a:bodyPr/>
        <a:lstStyle/>
        <a:p>
          <a:endParaRPr lang="en-US" sz="1000" dirty="0">
            <a:solidFill>
              <a:sysClr val="window" lastClr="FFFFFF"/>
            </a:solidFill>
            <a:latin typeface="Lato Black" pitchFamily="34" charset="0"/>
            <a:ea typeface="+mn-ea"/>
            <a:cs typeface="+mn-cs"/>
          </a:endParaRPr>
        </a:p>
      </dgm:t>
    </dgm:pt>
    <dgm:pt modelId="{5C608BF4-3F39-460B-8405-CEEE58E33851}" type="parTrans" cxnId="{26052FC6-195B-445D-A16B-334597A435E2}">
      <dgm:prSet/>
      <dgm:spPr/>
      <dgm:t>
        <a:bodyPr/>
        <a:lstStyle/>
        <a:p>
          <a:endParaRPr lang="en-US" sz="1000">
            <a:latin typeface="Lato Black" pitchFamily="34" charset="0"/>
          </a:endParaRPr>
        </a:p>
      </dgm:t>
    </dgm:pt>
    <dgm:pt modelId="{1AFF23F9-F6B0-48E7-9A7C-DA1938EBB78B}" type="sibTrans" cxnId="{26052FC6-195B-445D-A16B-334597A435E2}">
      <dgm:prSet/>
      <dgm:spPr/>
      <dgm:t>
        <a:bodyPr/>
        <a:lstStyle/>
        <a:p>
          <a:endParaRPr lang="en-US" sz="1000">
            <a:latin typeface="Lato Black" pitchFamily="34" charset="0"/>
          </a:endParaRPr>
        </a:p>
      </dgm:t>
    </dgm:pt>
    <dgm:pt modelId="{B70454C0-4D97-488A-BBCE-7437FB08FF33}">
      <dgm:prSet phldrT="[Text]" custT="1"/>
      <dgm:spPr>
        <a:xfrm>
          <a:off x="584606" y="507796"/>
          <a:ext cx="2031187" cy="2031187"/>
        </a:xfrm>
        <a:prstGeom prst="ellipse">
          <a:avLst/>
        </a:prstGeom>
        <a:solidFill>
          <a:srgbClr val="16A085"/>
        </a:solidFill>
        <a:ln w="25400" cap="flat" cmpd="sng" algn="ctr">
          <a:noFill/>
          <a:prstDash val="solid"/>
        </a:ln>
        <a:effectLst/>
      </dgm:spPr>
      <dgm:t>
        <a:bodyPr/>
        <a:lstStyle/>
        <a:p>
          <a:endParaRPr lang="en-US" sz="1000" dirty="0">
            <a:solidFill>
              <a:sysClr val="window" lastClr="FFFFFF"/>
            </a:solidFill>
            <a:latin typeface="Lato Black" pitchFamily="34" charset="0"/>
            <a:ea typeface="+mn-ea"/>
            <a:cs typeface="+mn-cs"/>
          </a:endParaRPr>
        </a:p>
      </dgm:t>
    </dgm:pt>
    <dgm:pt modelId="{876CF0F3-397E-4DE9-956E-2E5C540CA6A7}" type="parTrans" cxnId="{3F09ED34-3C14-4702-84AA-4698FCC5958E}">
      <dgm:prSet/>
      <dgm:spPr/>
      <dgm:t>
        <a:bodyPr/>
        <a:lstStyle/>
        <a:p>
          <a:endParaRPr lang="en-US" sz="1000">
            <a:latin typeface="Lato Black" pitchFamily="34" charset="0"/>
          </a:endParaRPr>
        </a:p>
      </dgm:t>
    </dgm:pt>
    <dgm:pt modelId="{37123D44-EC39-4C7D-A7D8-08CFE5F4103C}" type="sibTrans" cxnId="{3F09ED34-3C14-4702-84AA-4698FCC5958E}">
      <dgm:prSet/>
      <dgm:spPr/>
      <dgm:t>
        <a:bodyPr/>
        <a:lstStyle/>
        <a:p>
          <a:endParaRPr lang="en-US" sz="1000">
            <a:latin typeface="Lato Black" pitchFamily="34" charset="0"/>
          </a:endParaRPr>
        </a:p>
      </dgm:t>
    </dgm:pt>
    <dgm:pt modelId="{0D12043B-C362-4F6B-9EB4-C3BF8AAF8246}">
      <dgm:prSet phldrT="[Text]" custT="1"/>
      <dgm:spPr>
        <a:xfrm>
          <a:off x="838504" y="1015593"/>
          <a:ext cx="1523390" cy="1523390"/>
        </a:xfrm>
        <a:prstGeom prst="ellipse">
          <a:avLst/>
        </a:prstGeom>
        <a:solidFill>
          <a:srgbClr val="9BBB59"/>
        </a:solidFill>
        <a:ln w="25400" cap="flat" cmpd="sng" algn="ctr">
          <a:noFill/>
          <a:prstDash val="solid"/>
        </a:ln>
        <a:effectLst/>
      </dgm:spPr>
      <dgm:t>
        <a:bodyPr/>
        <a:lstStyle/>
        <a:p>
          <a:endParaRPr lang="en-US" sz="1000" dirty="0">
            <a:solidFill>
              <a:sysClr val="window" lastClr="FFFFFF"/>
            </a:solidFill>
            <a:latin typeface="Lato Black" pitchFamily="34" charset="0"/>
            <a:ea typeface="+mn-ea"/>
            <a:cs typeface="+mn-cs"/>
          </a:endParaRPr>
        </a:p>
      </dgm:t>
    </dgm:pt>
    <dgm:pt modelId="{23091973-D9FF-429D-A3C4-6CCA027D903B}" type="parTrans" cxnId="{A206CF5C-15A7-416C-B46D-8E89DDA78CF7}">
      <dgm:prSet/>
      <dgm:spPr/>
      <dgm:t>
        <a:bodyPr/>
        <a:lstStyle/>
        <a:p>
          <a:endParaRPr lang="en-US" sz="1000">
            <a:latin typeface="Lato Black" pitchFamily="34" charset="0"/>
          </a:endParaRPr>
        </a:p>
      </dgm:t>
    </dgm:pt>
    <dgm:pt modelId="{025AB877-0072-4B33-A4B2-FA93B4F366DC}" type="sibTrans" cxnId="{A206CF5C-15A7-416C-B46D-8E89DDA78CF7}">
      <dgm:prSet/>
      <dgm:spPr/>
      <dgm:t>
        <a:bodyPr/>
        <a:lstStyle/>
        <a:p>
          <a:endParaRPr lang="en-US" sz="1000">
            <a:latin typeface="Lato Black" pitchFamily="34" charset="0"/>
          </a:endParaRPr>
        </a:p>
      </dgm:t>
    </dgm:pt>
    <dgm:pt modelId="{FAEB1A22-1E1E-4E5A-B7DD-27F6DB5923F1}">
      <dgm:prSet custT="1"/>
      <dgm:spPr>
        <a:xfrm>
          <a:off x="1092403" y="1523390"/>
          <a:ext cx="1015593" cy="1015593"/>
        </a:xfrm>
        <a:prstGeom prst="ellipse">
          <a:avLst/>
        </a:prstGeom>
        <a:solidFill>
          <a:srgbClr val="F39C12"/>
        </a:solidFill>
        <a:ln w="25400" cap="flat" cmpd="sng" algn="ctr">
          <a:noFill/>
          <a:prstDash val="solid"/>
        </a:ln>
        <a:effectLst/>
      </dgm:spPr>
      <dgm:t>
        <a:bodyPr/>
        <a:lstStyle/>
        <a:p>
          <a:endParaRPr lang="en-US" sz="1000" dirty="0">
            <a:solidFill>
              <a:sysClr val="window" lastClr="FFFFFF"/>
            </a:solidFill>
            <a:latin typeface="Lato Black" pitchFamily="34" charset="0"/>
            <a:ea typeface="+mn-ea"/>
            <a:cs typeface="+mn-cs"/>
          </a:endParaRPr>
        </a:p>
      </dgm:t>
    </dgm:pt>
    <dgm:pt modelId="{606EA45F-B2B0-4DE2-8BFE-DAFC3D5E0362}" type="parTrans" cxnId="{F3307BE0-E119-4DDC-B32C-A41A74F408C0}">
      <dgm:prSet/>
      <dgm:spPr/>
      <dgm:t>
        <a:bodyPr/>
        <a:lstStyle/>
        <a:p>
          <a:endParaRPr lang="en-US" sz="1000">
            <a:latin typeface="Lato Black" pitchFamily="34" charset="0"/>
          </a:endParaRPr>
        </a:p>
      </dgm:t>
    </dgm:pt>
    <dgm:pt modelId="{97CF8C72-AE8B-44D2-B76B-F2DA1B388943}" type="sibTrans" cxnId="{F3307BE0-E119-4DDC-B32C-A41A74F408C0}">
      <dgm:prSet/>
      <dgm:spPr/>
      <dgm:t>
        <a:bodyPr/>
        <a:lstStyle/>
        <a:p>
          <a:endParaRPr lang="en-US" sz="1000">
            <a:latin typeface="Lato Black" pitchFamily="34" charset="0"/>
          </a:endParaRPr>
        </a:p>
      </dgm:t>
    </dgm:pt>
    <dgm:pt modelId="{78F9E3EF-68D1-4546-AB88-875EAFD544FC}" type="pres">
      <dgm:prSet presAssocID="{6A5BE2F0-88CD-4565-A233-10F31290047F}" presName="Name0" presStyleCnt="0">
        <dgm:presLayoutVars>
          <dgm:chMax val="7"/>
          <dgm:resizeHandles val="exact"/>
        </dgm:presLayoutVars>
      </dgm:prSet>
      <dgm:spPr/>
      <dgm:t>
        <a:bodyPr/>
        <a:lstStyle/>
        <a:p>
          <a:endParaRPr lang="en-US"/>
        </a:p>
      </dgm:t>
    </dgm:pt>
    <dgm:pt modelId="{D913F300-3128-44A3-BA72-9E56AE3413FF}" type="pres">
      <dgm:prSet presAssocID="{6A5BE2F0-88CD-4565-A233-10F31290047F}" presName="comp1" presStyleCnt="0"/>
      <dgm:spPr/>
    </dgm:pt>
    <dgm:pt modelId="{7DF0F4C3-5E8C-4ACE-A45C-B019AFB093CA}" type="pres">
      <dgm:prSet presAssocID="{6A5BE2F0-88CD-4565-A233-10F31290047F}" presName="circle1" presStyleLbl="node1" presStyleIdx="0" presStyleCnt="4"/>
      <dgm:spPr/>
      <dgm:t>
        <a:bodyPr/>
        <a:lstStyle/>
        <a:p>
          <a:endParaRPr lang="en-US"/>
        </a:p>
      </dgm:t>
    </dgm:pt>
    <dgm:pt modelId="{A21CCC63-F022-43F4-B1C5-521355B17F7F}" type="pres">
      <dgm:prSet presAssocID="{6A5BE2F0-88CD-4565-A233-10F31290047F}" presName="c1text" presStyleLbl="node1" presStyleIdx="0" presStyleCnt="4">
        <dgm:presLayoutVars>
          <dgm:bulletEnabled val="1"/>
        </dgm:presLayoutVars>
      </dgm:prSet>
      <dgm:spPr/>
      <dgm:t>
        <a:bodyPr/>
        <a:lstStyle/>
        <a:p>
          <a:endParaRPr lang="en-US"/>
        </a:p>
      </dgm:t>
    </dgm:pt>
    <dgm:pt modelId="{37EBC44D-03F9-435F-ACEE-EB006FE2F17D}" type="pres">
      <dgm:prSet presAssocID="{6A5BE2F0-88CD-4565-A233-10F31290047F}" presName="comp2" presStyleCnt="0"/>
      <dgm:spPr/>
    </dgm:pt>
    <dgm:pt modelId="{4CD31999-02B8-4B12-A4D4-3A173C7D78E1}" type="pres">
      <dgm:prSet presAssocID="{6A5BE2F0-88CD-4565-A233-10F31290047F}" presName="circle2" presStyleLbl="node1" presStyleIdx="1" presStyleCnt="4"/>
      <dgm:spPr/>
      <dgm:t>
        <a:bodyPr/>
        <a:lstStyle/>
        <a:p>
          <a:endParaRPr lang="en-US"/>
        </a:p>
      </dgm:t>
    </dgm:pt>
    <dgm:pt modelId="{6F1EBCE8-25EB-4205-BAFB-EABCE191DF31}" type="pres">
      <dgm:prSet presAssocID="{6A5BE2F0-88CD-4565-A233-10F31290047F}" presName="c2text" presStyleLbl="node1" presStyleIdx="1" presStyleCnt="4">
        <dgm:presLayoutVars>
          <dgm:bulletEnabled val="1"/>
        </dgm:presLayoutVars>
      </dgm:prSet>
      <dgm:spPr/>
      <dgm:t>
        <a:bodyPr/>
        <a:lstStyle/>
        <a:p>
          <a:endParaRPr lang="en-US"/>
        </a:p>
      </dgm:t>
    </dgm:pt>
    <dgm:pt modelId="{419ABF50-602D-4A96-AD46-E1CE564E9993}" type="pres">
      <dgm:prSet presAssocID="{6A5BE2F0-88CD-4565-A233-10F31290047F}" presName="comp3" presStyleCnt="0"/>
      <dgm:spPr/>
    </dgm:pt>
    <dgm:pt modelId="{E2E7FF84-F66F-45C9-AB66-4E468704F193}" type="pres">
      <dgm:prSet presAssocID="{6A5BE2F0-88CD-4565-A233-10F31290047F}" presName="circle3" presStyleLbl="node1" presStyleIdx="2" presStyleCnt="4"/>
      <dgm:spPr/>
      <dgm:t>
        <a:bodyPr/>
        <a:lstStyle/>
        <a:p>
          <a:endParaRPr lang="en-US"/>
        </a:p>
      </dgm:t>
    </dgm:pt>
    <dgm:pt modelId="{BD9A0FBF-33F9-4158-A5A8-53627F211B09}" type="pres">
      <dgm:prSet presAssocID="{6A5BE2F0-88CD-4565-A233-10F31290047F}" presName="c3text" presStyleLbl="node1" presStyleIdx="2" presStyleCnt="4">
        <dgm:presLayoutVars>
          <dgm:bulletEnabled val="1"/>
        </dgm:presLayoutVars>
      </dgm:prSet>
      <dgm:spPr/>
      <dgm:t>
        <a:bodyPr/>
        <a:lstStyle/>
        <a:p>
          <a:endParaRPr lang="en-US"/>
        </a:p>
      </dgm:t>
    </dgm:pt>
    <dgm:pt modelId="{C6FE2752-A495-4A2B-878B-3D381CA6A579}" type="pres">
      <dgm:prSet presAssocID="{6A5BE2F0-88CD-4565-A233-10F31290047F}" presName="comp4" presStyleCnt="0"/>
      <dgm:spPr/>
    </dgm:pt>
    <dgm:pt modelId="{DE24D704-94AE-4B09-AEC1-193F4D19AC40}" type="pres">
      <dgm:prSet presAssocID="{6A5BE2F0-88CD-4565-A233-10F31290047F}" presName="circle4" presStyleLbl="node1" presStyleIdx="3" presStyleCnt="4"/>
      <dgm:spPr/>
      <dgm:t>
        <a:bodyPr/>
        <a:lstStyle/>
        <a:p>
          <a:endParaRPr lang="en-US"/>
        </a:p>
      </dgm:t>
    </dgm:pt>
    <dgm:pt modelId="{77096C6A-9EA9-45DF-A642-8C999EBA1673}" type="pres">
      <dgm:prSet presAssocID="{6A5BE2F0-88CD-4565-A233-10F31290047F}" presName="c4text" presStyleLbl="node1" presStyleIdx="3" presStyleCnt="4">
        <dgm:presLayoutVars>
          <dgm:bulletEnabled val="1"/>
        </dgm:presLayoutVars>
      </dgm:prSet>
      <dgm:spPr/>
      <dgm:t>
        <a:bodyPr/>
        <a:lstStyle/>
        <a:p>
          <a:endParaRPr lang="en-US"/>
        </a:p>
      </dgm:t>
    </dgm:pt>
  </dgm:ptLst>
  <dgm:cxnLst>
    <dgm:cxn modelId="{531FF452-555D-4EEC-8126-2EA3C45CCE76}" type="presOf" srcId="{B2104B87-E466-4228-9E6B-66FB12520A41}" destId="{A21CCC63-F022-43F4-B1C5-521355B17F7F}" srcOrd="1" destOrd="0" presId="urn:microsoft.com/office/officeart/2005/8/layout/venn2"/>
    <dgm:cxn modelId="{94CEB3A0-6BA3-4FD5-95E6-F372FA525CF1}" type="presOf" srcId="{FAEB1A22-1E1E-4E5A-B7DD-27F6DB5923F1}" destId="{DE24D704-94AE-4B09-AEC1-193F4D19AC40}" srcOrd="0" destOrd="0" presId="urn:microsoft.com/office/officeart/2005/8/layout/venn2"/>
    <dgm:cxn modelId="{99E20452-2B03-4970-9174-CD25134A5D85}" type="presOf" srcId="{B2104B87-E466-4228-9E6B-66FB12520A41}" destId="{7DF0F4C3-5E8C-4ACE-A45C-B019AFB093CA}" srcOrd="0" destOrd="0" presId="urn:microsoft.com/office/officeart/2005/8/layout/venn2"/>
    <dgm:cxn modelId="{3F09ED34-3C14-4702-84AA-4698FCC5958E}" srcId="{6A5BE2F0-88CD-4565-A233-10F31290047F}" destId="{B70454C0-4D97-488A-BBCE-7437FB08FF33}" srcOrd="1" destOrd="0" parTransId="{876CF0F3-397E-4DE9-956E-2E5C540CA6A7}" sibTransId="{37123D44-EC39-4C7D-A7D8-08CFE5F4103C}"/>
    <dgm:cxn modelId="{C7F400A9-7502-49F3-8227-DC8700D59C76}" type="presOf" srcId="{FAEB1A22-1E1E-4E5A-B7DD-27F6DB5923F1}" destId="{77096C6A-9EA9-45DF-A642-8C999EBA1673}" srcOrd="1" destOrd="0" presId="urn:microsoft.com/office/officeart/2005/8/layout/venn2"/>
    <dgm:cxn modelId="{2870E9C5-3CF9-4958-A286-CAA29A285364}" type="presOf" srcId="{6A5BE2F0-88CD-4565-A233-10F31290047F}" destId="{78F9E3EF-68D1-4546-AB88-875EAFD544FC}" srcOrd="0" destOrd="0" presId="urn:microsoft.com/office/officeart/2005/8/layout/venn2"/>
    <dgm:cxn modelId="{C2EC76E6-AF54-4B23-BF3A-6E8464A19B6D}" type="presOf" srcId="{0D12043B-C362-4F6B-9EB4-C3BF8AAF8246}" destId="{E2E7FF84-F66F-45C9-AB66-4E468704F193}" srcOrd="0" destOrd="0" presId="urn:microsoft.com/office/officeart/2005/8/layout/venn2"/>
    <dgm:cxn modelId="{F3307BE0-E119-4DDC-B32C-A41A74F408C0}" srcId="{6A5BE2F0-88CD-4565-A233-10F31290047F}" destId="{FAEB1A22-1E1E-4E5A-B7DD-27F6DB5923F1}" srcOrd="3" destOrd="0" parTransId="{606EA45F-B2B0-4DE2-8BFE-DAFC3D5E0362}" sibTransId="{97CF8C72-AE8B-44D2-B76B-F2DA1B388943}"/>
    <dgm:cxn modelId="{7E4E114A-FB09-4C1F-9E82-16C0C497E6CE}" type="presOf" srcId="{B70454C0-4D97-488A-BBCE-7437FB08FF33}" destId="{6F1EBCE8-25EB-4205-BAFB-EABCE191DF31}" srcOrd="1" destOrd="0" presId="urn:microsoft.com/office/officeart/2005/8/layout/venn2"/>
    <dgm:cxn modelId="{55DE9071-483E-474F-918C-B07AFA2C3553}" type="presOf" srcId="{B70454C0-4D97-488A-BBCE-7437FB08FF33}" destId="{4CD31999-02B8-4B12-A4D4-3A173C7D78E1}" srcOrd="0" destOrd="0" presId="urn:microsoft.com/office/officeart/2005/8/layout/venn2"/>
    <dgm:cxn modelId="{4536AE73-8525-4152-81B8-46771CB623CF}" type="presOf" srcId="{0D12043B-C362-4F6B-9EB4-C3BF8AAF8246}" destId="{BD9A0FBF-33F9-4158-A5A8-53627F211B09}" srcOrd="1" destOrd="0" presId="urn:microsoft.com/office/officeart/2005/8/layout/venn2"/>
    <dgm:cxn modelId="{26052FC6-195B-445D-A16B-334597A435E2}" srcId="{6A5BE2F0-88CD-4565-A233-10F31290047F}" destId="{B2104B87-E466-4228-9E6B-66FB12520A41}" srcOrd="0" destOrd="0" parTransId="{5C608BF4-3F39-460B-8405-CEEE58E33851}" sibTransId="{1AFF23F9-F6B0-48E7-9A7C-DA1938EBB78B}"/>
    <dgm:cxn modelId="{A206CF5C-15A7-416C-B46D-8E89DDA78CF7}" srcId="{6A5BE2F0-88CD-4565-A233-10F31290047F}" destId="{0D12043B-C362-4F6B-9EB4-C3BF8AAF8246}" srcOrd="2" destOrd="0" parTransId="{23091973-D9FF-429D-A3C4-6CCA027D903B}" sibTransId="{025AB877-0072-4B33-A4B2-FA93B4F366DC}"/>
    <dgm:cxn modelId="{167AA193-636B-4524-8A25-7B6FFCDC994C}" type="presParOf" srcId="{78F9E3EF-68D1-4546-AB88-875EAFD544FC}" destId="{D913F300-3128-44A3-BA72-9E56AE3413FF}" srcOrd="0" destOrd="0" presId="urn:microsoft.com/office/officeart/2005/8/layout/venn2"/>
    <dgm:cxn modelId="{765EDDB3-1461-432E-A3FB-A583128A32D5}" type="presParOf" srcId="{D913F300-3128-44A3-BA72-9E56AE3413FF}" destId="{7DF0F4C3-5E8C-4ACE-A45C-B019AFB093CA}" srcOrd="0" destOrd="0" presId="urn:microsoft.com/office/officeart/2005/8/layout/venn2"/>
    <dgm:cxn modelId="{EDC2719A-CC9A-48F1-BC8F-1379A7E046BD}" type="presParOf" srcId="{D913F300-3128-44A3-BA72-9E56AE3413FF}" destId="{A21CCC63-F022-43F4-B1C5-521355B17F7F}" srcOrd="1" destOrd="0" presId="urn:microsoft.com/office/officeart/2005/8/layout/venn2"/>
    <dgm:cxn modelId="{2F98EB67-F779-4549-9779-DBA155731B20}" type="presParOf" srcId="{78F9E3EF-68D1-4546-AB88-875EAFD544FC}" destId="{37EBC44D-03F9-435F-ACEE-EB006FE2F17D}" srcOrd="1" destOrd="0" presId="urn:microsoft.com/office/officeart/2005/8/layout/venn2"/>
    <dgm:cxn modelId="{CC6B7EC3-9450-4F4D-954E-0C49F3F14980}" type="presParOf" srcId="{37EBC44D-03F9-435F-ACEE-EB006FE2F17D}" destId="{4CD31999-02B8-4B12-A4D4-3A173C7D78E1}" srcOrd="0" destOrd="0" presId="urn:microsoft.com/office/officeart/2005/8/layout/venn2"/>
    <dgm:cxn modelId="{3C970BBA-8C76-4963-8D4F-F152D031CF86}" type="presParOf" srcId="{37EBC44D-03F9-435F-ACEE-EB006FE2F17D}" destId="{6F1EBCE8-25EB-4205-BAFB-EABCE191DF31}" srcOrd="1" destOrd="0" presId="urn:microsoft.com/office/officeart/2005/8/layout/venn2"/>
    <dgm:cxn modelId="{BAEBAE1A-FDEE-4054-8828-5244641F7125}" type="presParOf" srcId="{78F9E3EF-68D1-4546-AB88-875EAFD544FC}" destId="{419ABF50-602D-4A96-AD46-E1CE564E9993}" srcOrd="2" destOrd="0" presId="urn:microsoft.com/office/officeart/2005/8/layout/venn2"/>
    <dgm:cxn modelId="{30C7D7A8-CF83-4177-B7F6-7C54C17A2C0D}" type="presParOf" srcId="{419ABF50-602D-4A96-AD46-E1CE564E9993}" destId="{E2E7FF84-F66F-45C9-AB66-4E468704F193}" srcOrd="0" destOrd="0" presId="urn:microsoft.com/office/officeart/2005/8/layout/venn2"/>
    <dgm:cxn modelId="{DA74FE1D-A4C9-4860-8BA7-FADC26AA3B20}" type="presParOf" srcId="{419ABF50-602D-4A96-AD46-E1CE564E9993}" destId="{BD9A0FBF-33F9-4158-A5A8-53627F211B09}" srcOrd="1" destOrd="0" presId="urn:microsoft.com/office/officeart/2005/8/layout/venn2"/>
    <dgm:cxn modelId="{F752FE7A-D4DB-43C1-85DD-815CD43CD549}" type="presParOf" srcId="{78F9E3EF-68D1-4546-AB88-875EAFD544FC}" destId="{C6FE2752-A495-4A2B-878B-3D381CA6A579}" srcOrd="3" destOrd="0" presId="urn:microsoft.com/office/officeart/2005/8/layout/venn2"/>
    <dgm:cxn modelId="{B6C95B31-E7EB-41C1-886B-D70D82C7063F}" type="presParOf" srcId="{C6FE2752-A495-4A2B-878B-3D381CA6A579}" destId="{DE24D704-94AE-4B09-AEC1-193F4D19AC40}" srcOrd="0" destOrd="0" presId="urn:microsoft.com/office/officeart/2005/8/layout/venn2"/>
    <dgm:cxn modelId="{E6B2A390-18A4-46F1-8909-9DAA0680CA6E}" type="presParOf" srcId="{C6FE2752-A495-4A2B-878B-3D381CA6A579}" destId="{77096C6A-9EA9-45DF-A642-8C999EBA1673}"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6503C1-4931-49CD-94EB-DCAEA0F763D9}"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en-US"/>
        </a:p>
      </dgm:t>
    </dgm:pt>
    <dgm:pt modelId="{2757885B-0A1C-4DAE-AA93-FBCD3C5B39EA}">
      <dgm:prSet phldrT="[Text]" custT="1"/>
      <dgm:spPr>
        <a:xfrm>
          <a:off x="759515" y="0"/>
          <a:ext cx="1324797" cy="1324797"/>
        </a:xfrm>
        <a:prstGeom prst="triangle">
          <a:avLst/>
        </a:prstGeom>
        <a:solidFill>
          <a:srgbClr val="2980B9"/>
        </a:solidFill>
        <a:ln w="25400" cap="flat" cmpd="sng" algn="ctr">
          <a:solidFill>
            <a:sysClr val="window" lastClr="FFFFFF">
              <a:hueOff val="0"/>
              <a:satOff val="0"/>
              <a:lumOff val="0"/>
              <a:alphaOff val="0"/>
            </a:sysClr>
          </a:solidFill>
          <a:prstDash val="solid"/>
        </a:ln>
        <a:effectLst/>
      </dgm:spPr>
      <dgm:t>
        <a:bodyPr/>
        <a:lstStyle/>
        <a:p>
          <a:r>
            <a:rPr lang="en-US" sz="900" b="1" dirty="0" smtClean="0">
              <a:solidFill>
                <a:sysClr val="window" lastClr="FFFFFF"/>
              </a:solidFill>
              <a:latin typeface="Arial" panose="020B0604020202020204" pitchFamily="34" charset="0"/>
              <a:ea typeface="+mn-ea"/>
              <a:cs typeface="Arial" panose="020B0604020202020204" pitchFamily="34" charset="0"/>
            </a:rPr>
            <a:t>Infrastructure</a:t>
          </a:r>
          <a:endParaRPr lang="en-US" sz="900" b="1" dirty="0">
            <a:solidFill>
              <a:sysClr val="window" lastClr="FFFFFF"/>
            </a:solidFill>
            <a:latin typeface="Arial" panose="020B0604020202020204" pitchFamily="34" charset="0"/>
            <a:ea typeface="+mn-ea"/>
            <a:cs typeface="Arial" panose="020B0604020202020204" pitchFamily="34" charset="0"/>
          </a:endParaRPr>
        </a:p>
      </dgm:t>
    </dgm:pt>
    <dgm:pt modelId="{325011F1-B68C-4AB2-9D8C-097316C57655}" type="parTrans" cxnId="{2612B654-5853-476B-8E21-7EBF8A8D0459}">
      <dgm:prSet/>
      <dgm:spPr/>
      <dgm:t>
        <a:bodyPr/>
        <a:lstStyle/>
        <a:p>
          <a:endParaRPr lang="en-US" sz="800">
            <a:latin typeface="Lato Black" pitchFamily="34" charset="0"/>
          </a:endParaRPr>
        </a:p>
      </dgm:t>
    </dgm:pt>
    <dgm:pt modelId="{29596435-3937-4DF3-BD34-BE8263E34C5E}" type="sibTrans" cxnId="{2612B654-5853-476B-8E21-7EBF8A8D0459}">
      <dgm:prSet/>
      <dgm:spPr/>
      <dgm:t>
        <a:bodyPr/>
        <a:lstStyle/>
        <a:p>
          <a:endParaRPr lang="en-US" sz="800">
            <a:latin typeface="Lato Black" pitchFamily="34" charset="0"/>
          </a:endParaRPr>
        </a:p>
      </dgm:t>
    </dgm:pt>
    <dgm:pt modelId="{1B4F8797-5086-41C2-9B4D-72E95D915395}">
      <dgm:prSet phldrT="[Text]" custT="1"/>
      <dgm:spPr>
        <a:xfrm>
          <a:off x="97116" y="1324797"/>
          <a:ext cx="1324797" cy="1324797"/>
        </a:xfrm>
        <a:prstGeom prst="triangle">
          <a:avLst/>
        </a:prstGeom>
        <a:solidFill>
          <a:srgbClr val="9BBB59"/>
        </a:solidFill>
        <a:ln w="25400" cap="flat" cmpd="sng" algn="ctr">
          <a:solidFill>
            <a:sysClr val="window" lastClr="FFFFFF">
              <a:hueOff val="0"/>
              <a:satOff val="0"/>
              <a:lumOff val="0"/>
              <a:alphaOff val="0"/>
            </a:sysClr>
          </a:solidFill>
          <a:prstDash val="solid"/>
        </a:ln>
        <a:effectLst/>
      </dgm:spPr>
      <dgm:t>
        <a:bodyPr/>
        <a:lstStyle/>
        <a:p>
          <a:r>
            <a:rPr lang="en-US" sz="1000" b="1" dirty="0" smtClean="0">
              <a:solidFill>
                <a:sysClr val="window" lastClr="FFFFFF"/>
              </a:solidFill>
              <a:latin typeface="Arial" panose="020B0604020202020204" pitchFamily="34" charset="0"/>
              <a:ea typeface="+mn-ea"/>
              <a:cs typeface="Arial" panose="020B0604020202020204" pitchFamily="34" charset="0"/>
            </a:rPr>
            <a:t>Waste Management</a:t>
          </a:r>
          <a:endParaRPr lang="en-US" sz="1000" b="1" dirty="0">
            <a:solidFill>
              <a:sysClr val="window" lastClr="FFFFFF"/>
            </a:solidFill>
            <a:latin typeface="Arial" panose="020B0604020202020204" pitchFamily="34" charset="0"/>
            <a:ea typeface="+mn-ea"/>
            <a:cs typeface="Arial" panose="020B0604020202020204" pitchFamily="34" charset="0"/>
          </a:endParaRPr>
        </a:p>
      </dgm:t>
    </dgm:pt>
    <dgm:pt modelId="{46F159E6-41CC-433D-AF17-795652BCF862}" type="parTrans" cxnId="{4D506D2E-59CB-4213-92BB-9A03E6117E76}">
      <dgm:prSet/>
      <dgm:spPr/>
      <dgm:t>
        <a:bodyPr/>
        <a:lstStyle/>
        <a:p>
          <a:endParaRPr lang="en-US" sz="800">
            <a:latin typeface="Lato Black" pitchFamily="34" charset="0"/>
          </a:endParaRPr>
        </a:p>
      </dgm:t>
    </dgm:pt>
    <dgm:pt modelId="{2C643569-866A-4311-8902-BBBC90F084E6}" type="sibTrans" cxnId="{4D506D2E-59CB-4213-92BB-9A03E6117E76}">
      <dgm:prSet/>
      <dgm:spPr/>
      <dgm:t>
        <a:bodyPr/>
        <a:lstStyle/>
        <a:p>
          <a:endParaRPr lang="en-US" sz="800">
            <a:latin typeface="Lato Black" pitchFamily="34" charset="0"/>
          </a:endParaRPr>
        </a:p>
      </dgm:t>
    </dgm:pt>
    <dgm:pt modelId="{6DCC5F91-C291-440C-AB3D-9C6C88F543E3}">
      <dgm:prSet phldrT="[Text]" custT="1"/>
      <dgm:spPr>
        <a:xfrm rot="10800000">
          <a:off x="759515" y="1324797"/>
          <a:ext cx="1324797" cy="1324797"/>
        </a:xfrm>
        <a:prstGeom prst="triangle">
          <a:avLst/>
        </a:prstGeom>
        <a:solidFill>
          <a:srgbClr val="16A085"/>
        </a:solidFill>
        <a:ln w="25400" cap="flat" cmpd="sng" algn="ctr">
          <a:solidFill>
            <a:sysClr val="window" lastClr="FFFFFF">
              <a:hueOff val="0"/>
              <a:satOff val="0"/>
              <a:lumOff val="0"/>
              <a:alphaOff val="0"/>
            </a:sysClr>
          </a:solidFill>
          <a:prstDash val="solid"/>
        </a:ln>
        <a:effectLst/>
      </dgm:spPr>
      <dgm:t>
        <a:bodyPr/>
        <a:lstStyle/>
        <a:p>
          <a:r>
            <a:rPr lang="en-US" sz="1000" b="1" dirty="0" smtClean="0">
              <a:solidFill>
                <a:sysClr val="window" lastClr="FFFFFF"/>
              </a:solidFill>
              <a:latin typeface="Arial" panose="020B0604020202020204" pitchFamily="34" charset="0"/>
              <a:ea typeface="+mn-ea"/>
              <a:cs typeface="Arial" panose="020B0604020202020204" pitchFamily="34" charset="0"/>
            </a:rPr>
            <a:t>Forth &amp; Tay Decom</a:t>
          </a:r>
          <a:endParaRPr lang="en-US" sz="1000" b="1" dirty="0">
            <a:solidFill>
              <a:sysClr val="window" lastClr="FFFFFF"/>
            </a:solidFill>
            <a:latin typeface="Arial" panose="020B0604020202020204" pitchFamily="34" charset="0"/>
            <a:ea typeface="+mn-ea"/>
            <a:cs typeface="Arial" panose="020B0604020202020204" pitchFamily="34" charset="0"/>
          </a:endParaRPr>
        </a:p>
      </dgm:t>
    </dgm:pt>
    <dgm:pt modelId="{225FE5FC-73EE-48CB-B75C-6984FA2DE70A}" type="parTrans" cxnId="{4FB09215-11FD-4190-A1B8-A91AB32C608D}">
      <dgm:prSet/>
      <dgm:spPr/>
      <dgm:t>
        <a:bodyPr/>
        <a:lstStyle/>
        <a:p>
          <a:endParaRPr lang="en-US" sz="800">
            <a:latin typeface="Lato Black" pitchFamily="34" charset="0"/>
          </a:endParaRPr>
        </a:p>
      </dgm:t>
    </dgm:pt>
    <dgm:pt modelId="{BE354A09-9AA6-4222-ACCF-F60E4DDCDCA7}" type="sibTrans" cxnId="{4FB09215-11FD-4190-A1B8-A91AB32C608D}">
      <dgm:prSet/>
      <dgm:spPr/>
      <dgm:t>
        <a:bodyPr/>
        <a:lstStyle/>
        <a:p>
          <a:endParaRPr lang="en-US" sz="800">
            <a:latin typeface="Lato Black" pitchFamily="34" charset="0"/>
          </a:endParaRPr>
        </a:p>
      </dgm:t>
    </dgm:pt>
    <dgm:pt modelId="{68636157-F314-4BF0-B0F2-474FE3542601}">
      <dgm:prSet phldrT="[Text]" custT="1"/>
      <dgm:spPr>
        <a:xfrm>
          <a:off x="1421914" y="1324797"/>
          <a:ext cx="1324797" cy="1324797"/>
        </a:xfrm>
        <a:prstGeom prst="triangle">
          <a:avLst/>
        </a:prstGeom>
        <a:solidFill>
          <a:srgbClr val="F39C12"/>
        </a:solidFill>
        <a:ln w="25400" cap="flat" cmpd="sng" algn="ctr">
          <a:solidFill>
            <a:sysClr val="window" lastClr="FFFFFF">
              <a:hueOff val="0"/>
              <a:satOff val="0"/>
              <a:lumOff val="0"/>
              <a:alphaOff val="0"/>
            </a:sysClr>
          </a:solidFill>
          <a:prstDash val="solid"/>
        </a:ln>
        <a:effectLst/>
      </dgm:spPr>
      <dgm:t>
        <a:bodyPr/>
        <a:lstStyle/>
        <a:p>
          <a:r>
            <a:rPr lang="en-US" sz="1000" b="1" dirty="0" smtClean="0">
              <a:solidFill>
                <a:sysClr val="window" lastClr="FFFFFF"/>
              </a:solidFill>
              <a:latin typeface="Arial" panose="020B0604020202020204" pitchFamily="34" charset="0"/>
              <a:ea typeface="+mn-ea"/>
              <a:cs typeface="Arial" panose="020B0604020202020204" pitchFamily="34" charset="0"/>
            </a:rPr>
            <a:t>Port Services</a:t>
          </a:r>
          <a:endParaRPr lang="en-US" sz="1000" b="1" dirty="0">
            <a:solidFill>
              <a:sysClr val="window" lastClr="FFFFFF"/>
            </a:solidFill>
            <a:latin typeface="Arial" panose="020B0604020202020204" pitchFamily="34" charset="0"/>
            <a:ea typeface="+mn-ea"/>
            <a:cs typeface="Arial" panose="020B0604020202020204" pitchFamily="34" charset="0"/>
          </a:endParaRPr>
        </a:p>
      </dgm:t>
    </dgm:pt>
    <dgm:pt modelId="{03BFC04C-86F8-4D4D-AD5F-9FD6BF308FB3}" type="parTrans" cxnId="{0CDA05B2-13B3-4765-8B41-98D069360AAB}">
      <dgm:prSet/>
      <dgm:spPr/>
      <dgm:t>
        <a:bodyPr/>
        <a:lstStyle/>
        <a:p>
          <a:endParaRPr lang="en-US" sz="800">
            <a:latin typeface="Lato Black" pitchFamily="34" charset="0"/>
          </a:endParaRPr>
        </a:p>
      </dgm:t>
    </dgm:pt>
    <dgm:pt modelId="{CA87A907-AC0C-4867-9D7D-4FCFCDEA303F}" type="sibTrans" cxnId="{0CDA05B2-13B3-4765-8B41-98D069360AAB}">
      <dgm:prSet/>
      <dgm:spPr/>
      <dgm:t>
        <a:bodyPr/>
        <a:lstStyle/>
        <a:p>
          <a:endParaRPr lang="en-US" sz="800">
            <a:latin typeface="Lato Black" pitchFamily="34" charset="0"/>
          </a:endParaRPr>
        </a:p>
      </dgm:t>
    </dgm:pt>
    <dgm:pt modelId="{75A0EFE3-4119-499B-8A22-DA646BDB4C94}" type="pres">
      <dgm:prSet presAssocID="{DD6503C1-4931-49CD-94EB-DCAEA0F763D9}" presName="compositeShape" presStyleCnt="0">
        <dgm:presLayoutVars>
          <dgm:chMax val="9"/>
          <dgm:dir/>
          <dgm:resizeHandles val="exact"/>
        </dgm:presLayoutVars>
      </dgm:prSet>
      <dgm:spPr/>
      <dgm:t>
        <a:bodyPr/>
        <a:lstStyle/>
        <a:p>
          <a:endParaRPr lang="en-US"/>
        </a:p>
      </dgm:t>
    </dgm:pt>
    <dgm:pt modelId="{A5C14BD4-421D-4107-9B9B-3CCCF5483934}" type="pres">
      <dgm:prSet presAssocID="{DD6503C1-4931-49CD-94EB-DCAEA0F763D9}" presName="triangle1" presStyleLbl="node1" presStyleIdx="0" presStyleCnt="4">
        <dgm:presLayoutVars>
          <dgm:bulletEnabled val="1"/>
        </dgm:presLayoutVars>
      </dgm:prSet>
      <dgm:spPr/>
      <dgm:t>
        <a:bodyPr/>
        <a:lstStyle/>
        <a:p>
          <a:endParaRPr lang="en-US"/>
        </a:p>
      </dgm:t>
    </dgm:pt>
    <dgm:pt modelId="{3A917E06-CA56-4E59-9D9B-09A2FCB7D392}" type="pres">
      <dgm:prSet presAssocID="{DD6503C1-4931-49CD-94EB-DCAEA0F763D9}" presName="triangle2" presStyleLbl="node1" presStyleIdx="1" presStyleCnt="4">
        <dgm:presLayoutVars>
          <dgm:bulletEnabled val="1"/>
        </dgm:presLayoutVars>
      </dgm:prSet>
      <dgm:spPr/>
      <dgm:t>
        <a:bodyPr/>
        <a:lstStyle/>
        <a:p>
          <a:endParaRPr lang="en-US"/>
        </a:p>
      </dgm:t>
    </dgm:pt>
    <dgm:pt modelId="{B21433F5-8F54-4214-B4C4-1E66E8580773}" type="pres">
      <dgm:prSet presAssocID="{DD6503C1-4931-49CD-94EB-DCAEA0F763D9}" presName="triangle3" presStyleLbl="node1" presStyleIdx="2" presStyleCnt="4">
        <dgm:presLayoutVars>
          <dgm:bulletEnabled val="1"/>
        </dgm:presLayoutVars>
      </dgm:prSet>
      <dgm:spPr/>
      <dgm:t>
        <a:bodyPr/>
        <a:lstStyle/>
        <a:p>
          <a:endParaRPr lang="en-US"/>
        </a:p>
      </dgm:t>
    </dgm:pt>
    <dgm:pt modelId="{247A3FFC-046D-4123-B3CD-080375235147}" type="pres">
      <dgm:prSet presAssocID="{DD6503C1-4931-49CD-94EB-DCAEA0F763D9}" presName="triangle4" presStyleLbl="node1" presStyleIdx="3" presStyleCnt="4">
        <dgm:presLayoutVars>
          <dgm:bulletEnabled val="1"/>
        </dgm:presLayoutVars>
      </dgm:prSet>
      <dgm:spPr/>
      <dgm:t>
        <a:bodyPr/>
        <a:lstStyle/>
        <a:p>
          <a:endParaRPr lang="en-US"/>
        </a:p>
      </dgm:t>
    </dgm:pt>
  </dgm:ptLst>
  <dgm:cxnLst>
    <dgm:cxn modelId="{FF530068-A5AD-4BB0-960B-204CF7CEA003}" type="presOf" srcId="{6DCC5F91-C291-440C-AB3D-9C6C88F543E3}" destId="{B21433F5-8F54-4214-B4C4-1E66E8580773}" srcOrd="0" destOrd="0" presId="urn:microsoft.com/office/officeart/2005/8/layout/pyramid4"/>
    <dgm:cxn modelId="{4C16F17B-4093-41AA-808D-2894BC270DEC}" type="presOf" srcId="{1B4F8797-5086-41C2-9B4D-72E95D915395}" destId="{3A917E06-CA56-4E59-9D9B-09A2FCB7D392}" srcOrd="0" destOrd="0" presId="urn:microsoft.com/office/officeart/2005/8/layout/pyramid4"/>
    <dgm:cxn modelId="{EBC49ADF-215D-454F-804C-DF7651CA155D}" type="presOf" srcId="{2757885B-0A1C-4DAE-AA93-FBCD3C5B39EA}" destId="{A5C14BD4-421D-4107-9B9B-3CCCF5483934}" srcOrd="0" destOrd="0" presId="urn:microsoft.com/office/officeart/2005/8/layout/pyramid4"/>
    <dgm:cxn modelId="{2612B654-5853-476B-8E21-7EBF8A8D0459}" srcId="{DD6503C1-4931-49CD-94EB-DCAEA0F763D9}" destId="{2757885B-0A1C-4DAE-AA93-FBCD3C5B39EA}" srcOrd="0" destOrd="0" parTransId="{325011F1-B68C-4AB2-9D8C-097316C57655}" sibTransId="{29596435-3937-4DF3-BD34-BE8263E34C5E}"/>
    <dgm:cxn modelId="{0CDA05B2-13B3-4765-8B41-98D069360AAB}" srcId="{DD6503C1-4931-49CD-94EB-DCAEA0F763D9}" destId="{68636157-F314-4BF0-B0F2-474FE3542601}" srcOrd="3" destOrd="0" parTransId="{03BFC04C-86F8-4D4D-AD5F-9FD6BF308FB3}" sibTransId="{CA87A907-AC0C-4867-9D7D-4FCFCDEA303F}"/>
    <dgm:cxn modelId="{83E3562A-B729-4560-AAEC-32D0BDA2A004}" type="presOf" srcId="{68636157-F314-4BF0-B0F2-474FE3542601}" destId="{247A3FFC-046D-4123-B3CD-080375235147}" srcOrd="0" destOrd="0" presId="urn:microsoft.com/office/officeart/2005/8/layout/pyramid4"/>
    <dgm:cxn modelId="{4FB09215-11FD-4190-A1B8-A91AB32C608D}" srcId="{DD6503C1-4931-49CD-94EB-DCAEA0F763D9}" destId="{6DCC5F91-C291-440C-AB3D-9C6C88F543E3}" srcOrd="2" destOrd="0" parTransId="{225FE5FC-73EE-48CB-B75C-6984FA2DE70A}" sibTransId="{BE354A09-9AA6-4222-ACCF-F60E4DDCDCA7}"/>
    <dgm:cxn modelId="{0051E290-6C31-4F99-A141-C97EAE5D0DB4}" type="presOf" srcId="{DD6503C1-4931-49CD-94EB-DCAEA0F763D9}" destId="{75A0EFE3-4119-499B-8A22-DA646BDB4C94}" srcOrd="0" destOrd="0" presId="urn:microsoft.com/office/officeart/2005/8/layout/pyramid4"/>
    <dgm:cxn modelId="{4D506D2E-59CB-4213-92BB-9A03E6117E76}" srcId="{DD6503C1-4931-49CD-94EB-DCAEA0F763D9}" destId="{1B4F8797-5086-41C2-9B4D-72E95D915395}" srcOrd="1" destOrd="0" parTransId="{46F159E6-41CC-433D-AF17-795652BCF862}" sibTransId="{2C643569-866A-4311-8902-BBBC90F084E6}"/>
    <dgm:cxn modelId="{76AC18BE-692F-4AD9-87F4-CBBA87346435}" type="presParOf" srcId="{75A0EFE3-4119-499B-8A22-DA646BDB4C94}" destId="{A5C14BD4-421D-4107-9B9B-3CCCF5483934}" srcOrd="0" destOrd="0" presId="urn:microsoft.com/office/officeart/2005/8/layout/pyramid4"/>
    <dgm:cxn modelId="{A81CB769-A702-42DA-ACD1-C9423C33F183}" type="presParOf" srcId="{75A0EFE3-4119-499B-8A22-DA646BDB4C94}" destId="{3A917E06-CA56-4E59-9D9B-09A2FCB7D392}" srcOrd="1" destOrd="0" presId="urn:microsoft.com/office/officeart/2005/8/layout/pyramid4"/>
    <dgm:cxn modelId="{2F914AE6-A370-45DF-A093-3960C47CE9E6}" type="presParOf" srcId="{75A0EFE3-4119-499B-8A22-DA646BDB4C94}" destId="{B21433F5-8F54-4214-B4C4-1E66E8580773}" srcOrd="2" destOrd="0" presId="urn:microsoft.com/office/officeart/2005/8/layout/pyramid4"/>
    <dgm:cxn modelId="{42952F47-3074-494A-AAA7-FBC8207D28D1}" type="presParOf" srcId="{75A0EFE3-4119-499B-8A22-DA646BDB4C94}" destId="{247A3FFC-046D-4123-B3CD-080375235147}"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F0F4C3-5E8C-4ACE-A45C-B019AFB093CA}">
      <dsp:nvSpPr>
        <dsp:cNvPr id="0" name=""/>
        <dsp:cNvSpPr/>
      </dsp:nvSpPr>
      <dsp:spPr>
        <a:xfrm>
          <a:off x="330708" y="0"/>
          <a:ext cx="2538984" cy="2538984"/>
        </a:xfrm>
        <a:prstGeom prst="ellipse">
          <a:avLst/>
        </a:prstGeom>
        <a:solidFill>
          <a:srgbClr val="2980B9"/>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endParaRPr lang="en-US" sz="1000" kern="1200" dirty="0">
            <a:solidFill>
              <a:sysClr val="window" lastClr="FFFFFF"/>
            </a:solidFill>
            <a:latin typeface="Lato Black" pitchFamily="34" charset="0"/>
            <a:ea typeface="+mn-ea"/>
            <a:cs typeface="+mn-cs"/>
          </a:endParaRPr>
        </a:p>
      </dsp:txBody>
      <dsp:txXfrm>
        <a:off x="1349212" y="182723"/>
        <a:ext cx="501975" cy="269299"/>
      </dsp:txXfrm>
    </dsp:sp>
    <dsp:sp modelId="{4CD31999-02B8-4B12-A4D4-3A173C7D78E1}">
      <dsp:nvSpPr>
        <dsp:cNvPr id="0" name=""/>
        <dsp:cNvSpPr/>
      </dsp:nvSpPr>
      <dsp:spPr>
        <a:xfrm>
          <a:off x="584606" y="507796"/>
          <a:ext cx="2031187" cy="2031187"/>
        </a:xfrm>
        <a:prstGeom prst="ellipse">
          <a:avLst/>
        </a:prstGeom>
        <a:solidFill>
          <a:srgbClr val="16A085"/>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endParaRPr lang="en-US" sz="1000" kern="1200" dirty="0">
            <a:solidFill>
              <a:sysClr val="window" lastClr="FFFFFF"/>
            </a:solidFill>
            <a:latin typeface="Lato Black" pitchFamily="34" charset="0"/>
            <a:ea typeface="+mn-ea"/>
            <a:cs typeface="+mn-cs"/>
          </a:endParaRPr>
        </a:p>
      </dsp:txBody>
      <dsp:txXfrm>
        <a:off x="1349212" y="683211"/>
        <a:ext cx="501975" cy="258527"/>
      </dsp:txXfrm>
    </dsp:sp>
    <dsp:sp modelId="{E2E7FF84-F66F-45C9-AB66-4E468704F193}">
      <dsp:nvSpPr>
        <dsp:cNvPr id="0" name=""/>
        <dsp:cNvSpPr/>
      </dsp:nvSpPr>
      <dsp:spPr>
        <a:xfrm>
          <a:off x="838504" y="1015593"/>
          <a:ext cx="1523390" cy="1523390"/>
        </a:xfrm>
        <a:prstGeom prst="ellipse">
          <a:avLst/>
        </a:prstGeom>
        <a:solidFill>
          <a:srgbClr val="9BBB59"/>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endParaRPr lang="en-US" sz="1000" kern="1200" dirty="0">
            <a:solidFill>
              <a:sysClr val="window" lastClr="FFFFFF"/>
            </a:solidFill>
            <a:latin typeface="Lato Black" pitchFamily="34" charset="0"/>
            <a:ea typeface="+mn-ea"/>
            <a:cs typeface="+mn-cs"/>
          </a:endParaRPr>
        </a:p>
      </dsp:txBody>
      <dsp:txXfrm>
        <a:off x="1349212" y="1180043"/>
        <a:ext cx="501975" cy="242370"/>
      </dsp:txXfrm>
    </dsp:sp>
    <dsp:sp modelId="{DE24D704-94AE-4B09-AEC1-193F4D19AC40}">
      <dsp:nvSpPr>
        <dsp:cNvPr id="0" name=""/>
        <dsp:cNvSpPr/>
      </dsp:nvSpPr>
      <dsp:spPr>
        <a:xfrm>
          <a:off x="1092403" y="1523390"/>
          <a:ext cx="1015593" cy="1015593"/>
        </a:xfrm>
        <a:prstGeom prst="ellipse">
          <a:avLst/>
        </a:prstGeom>
        <a:solidFill>
          <a:srgbClr val="F39C12"/>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endParaRPr lang="en-US" sz="1000" kern="1200" dirty="0">
            <a:solidFill>
              <a:sysClr val="window" lastClr="FFFFFF"/>
            </a:solidFill>
            <a:latin typeface="Lato Black" pitchFamily="34" charset="0"/>
            <a:ea typeface="+mn-ea"/>
            <a:cs typeface="+mn-cs"/>
          </a:endParaRPr>
        </a:p>
      </dsp:txBody>
      <dsp:txXfrm>
        <a:off x="1346301" y="1851653"/>
        <a:ext cx="507797" cy="3590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14BD4-421D-4107-9B9B-3CCCF5483934}">
      <dsp:nvSpPr>
        <dsp:cNvPr id="0" name=""/>
        <dsp:cNvSpPr/>
      </dsp:nvSpPr>
      <dsp:spPr>
        <a:xfrm>
          <a:off x="973364" y="0"/>
          <a:ext cx="1738722" cy="1738722"/>
        </a:xfrm>
        <a:prstGeom prst="triangle">
          <a:avLst/>
        </a:prstGeom>
        <a:solidFill>
          <a:srgbClr val="2980B9"/>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solidFill>
                <a:sysClr val="window" lastClr="FFFFFF"/>
              </a:solidFill>
              <a:latin typeface="Arial" panose="020B0604020202020204" pitchFamily="34" charset="0"/>
              <a:ea typeface="+mn-ea"/>
              <a:cs typeface="Arial" panose="020B0604020202020204" pitchFamily="34" charset="0"/>
            </a:rPr>
            <a:t>Infrastructure</a:t>
          </a:r>
          <a:endParaRPr lang="en-US" sz="900" b="1" kern="1200" dirty="0">
            <a:solidFill>
              <a:sysClr val="window" lastClr="FFFFFF"/>
            </a:solidFill>
            <a:latin typeface="Arial" panose="020B0604020202020204" pitchFamily="34" charset="0"/>
            <a:ea typeface="+mn-ea"/>
            <a:cs typeface="Arial" panose="020B0604020202020204" pitchFamily="34" charset="0"/>
          </a:endParaRPr>
        </a:p>
      </dsp:txBody>
      <dsp:txXfrm>
        <a:off x="1408045" y="869361"/>
        <a:ext cx="869361" cy="869361"/>
      </dsp:txXfrm>
    </dsp:sp>
    <dsp:sp modelId="{3A917E06-CA56-4E59-9D9B-09A2FCB7D392}">
      <dsp:nvSpPr>
        <dsp:cNvPr id="0" name=""/>
        <dsp:cNvSpPr/>
      </dsp:nvSpPr>
      <dsp:spPr>
        <a:xfrm>
          <a:off x="104002" y="1738722"/>
          <a:ext cx="1738722" cy="1738722"/>
        </a:xfrm>
        <a:prstGeom prst="triangle">
          <a:avLst/>
        </a:prstGeom>
        <a:solidFill>
          <a:srgbClr val="9BBB59"/>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solidFill>
                <a:sysClr val="window" lastClr="FFFFFF"/>
              </a:solidFill>
              <a:latin typeface="Arial" panose="020B0604020202020204" pitchFamily="34" charset="0"/>
              <a:ea typeface="+mn-ea"/>
              <a:cs typeface="Arial" panose="020B0604020202020204" pitchFamily="34" charset="0"/>
            </a:rPr>
            <a:t>Waste Management</a:t>
          </a:r>
          <a:endParaRPr lang="en-US" sz="1000" b="1" kern="1200" dirty="0">
            <a:solidFill>
              <a:sysClr val="window" lastClr="FFFFFF"/>
            </a:solidFill>
            <a:latin typeface="Arial" panose="020B0604020202020204" pitchFamily="34" charset="0"/>
            <a:ea typeface="+mn-ea"/>
            <a:cs typeface="Arial" panose="020B0604020202020204" pitchFamily="34" charset="0"/>
          </a:endParaRPr>
        </a:p>
      </dsp:txBody>
      <dsp:txXfrm>
        <a:off x="538683" y="2608083"/>
        <a:ext cx="869361" cy="869361"/>
      </dsp:txXfrm>
    </dsp:sp>
    <dsp:sp modelId="{B21433F5-8F54-4214-B4C4-1E66E8580773}">
      <dsp:nvSpPr>
        <dsp:cNvPr id="0" name=""/>
        <dsp:cNvSpPr/>
      </dsp:nvSpPr>
      <dsp:spPr>
        <a:xfrm rot="10800000">
          <a:off x="973364" y="1738722"/>
          <a:ext cx="1738722" cy="1738722"/>
        </a:xfrm>
        <a:prstGeom prst="triangle">
          <a:avLst/>
        </a:prstGeom>
        <a:solidFill>
          <a:srgbClr val="16A085"/>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solidFill>
                <a:sysClr val="window" lastClr="FFFFFF"/>
              </a:solidFill>
              <a:latin typeface="Arial" panose="020B0604020202020204" pitchFamily="34" charset="0"/>
              <a:ea typeface="+mn-ea"/>
              <a:cs typeface="Arial" panose="020B0604020202020204" pitchFamily="34" charset="0"/>
            </a:rPr>
            <a:t>Forth &amp; Tay Decom</a:t>
          </a:r>
          <a:endParaRPr lang="en-US" sz="1000" b="1" kern="1200" dirty="0">
            <a:solidFill>
              <a:sysClr val="window" lastClr="FFFFFF"/>
            </a:solidFill>
            <a:latin typeface="Arial" panose="020B0604020202020204" pitchFamily="34" charset="0"/>
            <a:ea typeface="+mn-ea"/>
            <a:cs typeface="Arial" panose="020B0604020202020204" pitchFamily="34" charset="0"/>
          </a:endParaRPr>
        </a:p>
      </dsp:txBody>
      <dsp:txXfrm rot="10800000">
        <a:off x="1408044" y="1738722"/>
        <a:ext cx="869361" cy="869361"/>
      </dsp:txXfrm>
    </dsp:sp>
    <dsp:sp modelId="{247A3FFC-046D-4123-B3CD-080375235147}">
      <dsp:nvSpPr>
        <dsp:cNvPr id="0" name=""/>
        <dsp:cNvSpPr/>
      </dsp:nvSpPr>
      <dsp:spPr>
        <a:xfrm>
          <a:off x="1842725" y="1738722"/>
          <a:ext cx="1738722" cy="1738722"/>
        </a:xfrm>
        <a:prstGeom prst="triangle">
          <a:avLst/>
        </a:prstGeom>
        <a:solidFill>
          <a:srgbClr val="F39C12"/>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solidFill>
                <a:sysClr val="window" lastClr="FFFFFF"/>
              </a:solidFill>
              <a:latin typeface="Arial" panose="020B0604020202020204" pitchFamily="34" charset="0"/>
              <a:ea typeface="+mn-ea"/>
              <a:cs typeface="Arial" panose="020B0604020202020204" pitchFamily="34" charset="0"/>
            </a:rPr>
            <a:t>Port Services</a:t>
          </a:r>
          <a:endParaRPr lang="en-US" sz="1000" b="1" kern="1200" dirty="0">
            <a:solidFill>
              <a:sysClr val="window" lastClr="FFFFFF"/>
            </a:solidFill>
            <a:latin typeface="Arial" panose="020B0604020202020204" pitchFamily="34" charset="0"/>
            <a:ea typeface="+mn-ea"/>
            <a:cs typeface="Arial" panose="020B0604020202020204" pitchFamily="34" charset="0"/>
          </a:endParaRPr>
        </a:p>
      </dsp:txBody>
      <dsp:txXfrm>
        <a:off x="2277406" y="2608083"/>
        <a:ext cx="869361" cy="869361"/>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24DD58F-F02A-42F5-AD81-A4E95C7F10A4}" type="datetimeFigureOut">
              <a:rPr lang="en-US" smtClean="0"/>
              <a:pPr/>
              <a:t>6/10/17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6872765-D370-439E-9D2C-385B639E9A8E}" type="slidenum">
              <a:rPr lang="en-GB" smtClean="0"/>
              <a:pPr/>
              <a:t>‹#›</a:t>
            </a:fld>
            <a:endParaRPr lang="en-GB"/>
          </a:p>
        </p:txBody>
      </p:sp>
    </p:spTree>
    <p:extLst>
      <p:ext uri="{BB962C8B-B14F-4D97-AF65-F5344CB8AC3E}">
        <p14:creationId xmlns:p14="http://schemas.microsoft.com/office/powerpoint/2010/main" val="1937930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872765-D370-439E-9D2C-385B639E9A8E}" type="slidenum">
              <a:rPr lang="en-GB" smtClean="0"/>
              <a:pPr/>
              <a:t>1</a:t>
            </a:fld>
            <a:endParaRPr lang="en-GB"/>
          </a:p>
        </p:txBody>
      </p:sp>
    </p:spTree>
    <p:extLst>
      <p:ext uri="{BB962C8B-B14F-4D97-AF65-F5344CB8AC3E}">
        <p14:creationId xmlns:p14="http://schemas.microsoft.com/office/powerpoint/2010/main" val="1715587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872765-D370-439E-9D2C-385B639E9A8E}" type="slidenum">
              <a:rPr lang="en-GB" smtClean="0"/>
              <a:pPr/>
              <a:t>15</a:t>
            </a:fld>
            <a:endParaRPr lang="en-GB"/>
          </a:p>
        </p:txBody>
      </p:sp>
    </p:spTree>
    <p:extLst>
      <p:ext uri="{BB962C8B-B14F-4D97-AF65-F5344CB8AC3E}">
        <p14:creationId xmlns:p14="http://schemas.microsoft.com/office/powerpoint/2010/main" val="2425643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0D19F2-9F0D-214C-B706-0123F939F68C}" type="datetimeFigureOut">
              <a:rPr lang="en-US" smtClean="0"/>
              <a:t>6/10/17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80FD1-D5DE-3843-8605-D4CF71EF2025}" type="slidenum">
              <a:rPr lang="en-US" smtClean="0"/>
              <a:t>‹#›</a:t>
            </a:fld>
            <a:endParaRPr lang="en-US"/>
          </a:p>
        </p:txBody>
      </p:sp>
    </p:spTree>
    <p:extLst>
      <p:ext uri="{BB962C8B-B14F-4D97-AF65-F5344CB8AC3E}">
        <p14:creationId xmlns:p14="http://schemas.microsoft.com/office/powerpoint/2010/main" val="2272543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4C896D22-5359-43B8-A15E-C95D393FA8C0}" type="datetime1">
              <a:rPr lang="en-US" smtClean="0"/>
              <a:pPr>
                <a:defRPr/>
              </a:pPr>
              <a:t>6/10/17</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41906675-5996-445F-A987-C7AB05451EE9}" type="slidenum">
              <a:rPr lang="en-GB" smtClean="0"/>
              <a:pPr>
                <a:defRPr/>
              </a:pPr>
              <a:t>‹#›</a:t>
            </a:fld>
            <a:endParaRPr lang="en-GB"/>
          </a:p>
        </p:txBody>
      </p:sp>
    </p:spTree>
    <p:extLst>
      <p:ext uri="{BB962C8B-B14F-4D97-AF65-F5344CB8AC3E}">
        <p14:creationId xmlns:p14="http://schemas.microsoft.com/office/powerpoint/2010/main" val="439891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FBD6D97-879A-4E79-A0CF-6D695AA16822}" type="datetime1">
              <a:rPr lang="en-US" smtClean="0"/>
              <a:pPr>
                <a:defRPr/>
              </a:pPr>
              <a:t>6/10/17</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C41D2E41-2F62-44CC-AFE7-6CE4487E37FE}" type="slidenum">
              <a:rPr lang="en-GB" smtClean="0"/>
              <a:pPr>
                <a:defRPr/>
              </a:pPr>
              <a:t>‹#›</a:t>
            </a:fld>
            <a:endParaRPr lang="en-GB"/>
          </a:p>
        </p:txBody>
      </p:sp>
    </p:spTree>
    <p:extLst>
      <p:ext uri="{BB962C8B-B14F-4D97-AF65-F5344CB8AC3E}">
        <p14:creationId xmlns:p14="http://schemas.microsoft.com/office/powerpoint/2010/main" val="3806236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pPr>
              <a:defRPr/>
            </a:pPr>
            <a:endParaRPr lang="en-GB" dirty="0"/>
          </a:p>
        </p:txBody>
      </p:sp>
      <p:sp>
        <p:nvSpPr>
          <p:cNvPr id="4" name="Slide Number Placeholder 3"/>
          <p:cNvSpPr>
            <a:spLocks noGrp="1"/>
          </p:cNvSpPr>
          <p:nvPr>
            <p:ph type="sldNum" sz="quarter" idx="11"/>
          </p:nvPr>
        </p:nvSpPr>
        <p:spPr/>
        <p:txBody>
          <a:bodyPr/>
          <a:lstStyle/>
          <a:p>
            <a:pPr>
              <a:defRPr/>
            </a:pPr>
            <a:fld id="{0B62ED34-0D7F-47A2-9D44-A804AAFAB212}" type="slidenum">
              <a:rPr lang="en-GB" smtClean="0"/>
              <a:pPr>
                <a:defRPr/>
              </a:pPr>
              <a:t>‹#›</a:t>
            </a:fld>
            <a:endParaRPr lang="en-GB" dirty="0"/>
          </a:p>
        </p:txBody>
      </p:sp>
    </p:spTree>
    <p:extLst>
      <p:ext uri="{BB962C8B-B14F-4D97-AF65-F5344CB8AC3E}">
        <p14:creationId xmlns:p14="http://schemas.microsoft.com/office/powerpoint/2010/main" val="2144566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pPr>
              <a:defRPr/>
            </a:pPr>
            <a:endParaRPr lang="en-GB" dirty="0"/>
          </a:p>
        </p:txBody>
      </p:sp>
      <p:sp>
        <p:nvSpPr>
          <p:cNvPr id="4" name="Slide Number Placeholder 3"/>
          <p:cNvSpPr>
            <a:spLocks noGrp="1"/>
          </p:cNvSpPr>
          <p:nvPr>
            <p:ph type="sldNum" sz="quarter" idx="11"/>
          </p:nvPr>
        </p:nvSpPr>
        <p:spPr/>
        <p:txBody>
          <a:bodyPr/>
          <a:lstStyle/>
          <a:p>
            <a:pPr>
              <a:defRPr/>
            </a:pPr>
            <a:fld id="{0B62ED34-0D7F-47A2-9D44-A804AAFAB212}" type="slidenum">
              <a:rPr lang="en-GB" smtClean="0"/>
              <a:pPr>
                <a:defRPr/>
              </a:pPr>
              <a:t>‹#›</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pPr>
              <a:defRPr/>
            </a:pPr>
            <a:endParaRPr lang="en-GB" dirty="0"/>
          </a:p>
        </p:txBody>
      </p:sp>
      <p:sp>
        <p:nvSpPr>
          <p:cNvPr id="4" name="Slide Number Placeholder 3"/>
          <p:cNvSpPr>
            <a:spLocks noGrp="1"/>
          </p:cNvSpPr>
          <p:nvPr>
            <p:ph type="sldNum" sz="quarter" idx="11"/>
          </p:nvPr>
        </p:nvSpPr>
        <p:spPr/>
        <p:txBody>
          <a:bodyPr/>
          <a:lstStyle/>
          <a:p>
            <a:pPr>
              <a:defRPr/>
            </a:pPr>
            <a:fld id="{0B62ED34-0D7F-47A2-9D44-A804AAFAB212}" type="slidenum">
              <a:rPr lang="en-GB" smtClean="0"/>
              <a:pPr>
                <a:defRPr/>
              </a:pPr>
              <a:t>‹#›</a:t>
            </a:fld>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pPr>
              <a:defRPr/>
            </a:pPr>
            <a:endParaRPr lang="en-GB" dirty="0"/>
          </a:p>
        </p:txBody>
      </p:sp>
      <p:sp>
        <p:nvSpPr>
          <p:cNvPr id="4" name="Slide Number Placeholder 3"/>
          <p:cNvSpPr>
            <a:spLocks noGrp="1"/>
          </p:cNvSpPr>
          <p:nvPr>
            <p:ph type="sldNum" sz="quarter" idx="11"/>
          </p:nvPr>
        </p:nvSpPr>
        <p:spPr/>
        <p:txBody>
          <a:bodyPr/>
          <a:lstStyle/>
          <a:p>
            <a:pPr>
              <a:defRPr/>
            </a:pPr>
            <a:fld id="{0B62ED34-0D7F-47A2-9D44-A804AAFAB212}" type="slidenum">
              <a:rPr lang="en-GB" smtClean="0"/>
              <a:pPr>
                <a:defRPr/>
              </a:pPr>
              <a:t>‹#›</a:t>
            </a:fld>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pPr>
              <a:defRPr/>
            </a:pPr>
            <a:endParaRPr lang="en-GB" dirty="0"/>
          </a:p>
        </p:txBody>
      </p:sp>
      <p:sp>
        <p:nvSpPr>
          <p:cNvPr id="4" name="Slide Number Placeholder 3"/>
          <p:cNvSpPr>
            <a:spLocks noGrp="1"/>
          </p:cNvSpPr>
          <p:nvPr>
            <p:ph type="sldNum" sz="quarter" idx="11"/>
          </p:nvPr>
        </p:nvSpPr>
        <p:spPr/>
        <p:txBody>
          <a:bodyPr/>
          <a:lstStyle/>
          <a:p>
            <a:pPr>
              <a:defRPr/>
            </a:pPr>
            <a:fld id="{0B62ED34-0D7F-47A2-9D44-A804AAFAB212}" type="slidenum">
              <a:rPr lang="en-GB" smtClean="0"/>
              <a:pPr>
                <a:defRPr/>
              </a:pPr>
              <a:t>‹#›</a:t>
            </a:fld>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Footer Placeholder 2"/>
          <p:cNvSpPr>
            <a:spLocks noGrp="1"/>
          </p:cNvSpPr>
          <p:nvPr>
            <p:ph type="ftr" sz="quarter" idx="10"/>
          </p:nvPr>
        </p:nvSpPr>
        <p:spPr/>
        <p:txBody>
          <a:bodyPr/>
          <a:lstStyle/>
          <a:p>
            <a:pPr>
              <a:defRPr/>
            </a:pPr>
            <a:endParaRPr lang="en-GB" dirty="0"/>
          </a:p>
        </p:txBody>
      </p:sp>
      <p:sp>
        <p:nvSpPr>
          <p:cNvPr id="4" name="Slide Number Placeholder 3"/>
          <p:cNvSpPr>
            <a:spLocks noGrp="1"/>
          </p:cNvSpPr>
          <p:nvPr>
            <p:ph type="sldNum" sz="quarter" idx="11"/>
          </p:nvPr>
        </p:nvSpPr>
        <p:spPr/>
        <p:txBody>
          <a:bodyPr/>
          <a:lstStyle/>
          <a:p>
            <a:pPr>
              <a:defRPr/>
            </a:pPr>
            <a:fld id="{0B62ED34-0D7F-47A2-9D44-A804AAFAB212}" type="slidenum">
              <a:rPr lang="en-GB" smtClean="0"/>
              <a:pPr>
                <a:defRPr/>
              </a:pPr>
              <a:t>‹#›</a:t>
            </a:fld>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pPr>
              <a:defRPr/>
            </a:pPr>
            <a:endParaRPr lang="en-GB" dirty="0"/>
          </a:p>
        </p:txBody>
      </p:sp>
      <p:sp>
        <p:nvSpPr>
          <p:cNvPr id="4" name="Slide Number Placeholder 3"/>
          <p:cNvSpPr>
            <a:spLocks noGrp="1"/>
          </p:cNvSpPr>
          <p:nvPr>
            <p:ph type="sldNum" sz="quarter" idx="11"/>
          </p:nvPr>
        </p:nvSpPr>
        <p:spPr/>
        <p:txBody>
          <a:bodyPr/>
          <a:lstStyle/>
          <a:p>
            <a:pPr>
              <a:defRPr/>
            </a:pPr>
            <a:fld id="{0B62ED34-0D7F-47A2-9D44-A804AAFAB212}" type="slidenum">
              <a:rPr lang="en-GB" smtClean="0"/>
              <a:pPr>
                <a:defRPr/>
              </a:pPr>
              <a:t>‹#›</a:t>
            </a:fld>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pPr>
              <a:defRPr/>
            </a:pPr>
            <a:endParaRPr lang="en-GB" dirty="0"/>
          </a:p>
        </p:txBody>
      </p:sp>
      <p:sp>
        <p:nvSpPr>
          <p:cNvPr id="4" name="Slide Number Placeholder 3"/>
          <p:cNvSpPr>
            <a:spLocks noGrp="1"/>
          </p:cNvSpPr>
          <p:nvPr>
            <p:ph type="sldNum" sz="quarter" idx="11"/>
          </p:nvPr>
        </p:nvSpPr>
        <p:spPr/>
        <p:txBody>
          <a:bodyPr/>
          <a:lstStyle/>
          <a:p>
            <a:pPr>
              <a:defRPr/>
            </a:pPr>
            <a:fld id="{0B62ED34-0D7F-47A2-9D44-A804AAFAB212}" type="slidenum">
              <a:rPr lang="en-GB" smtClean="0"/>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0D19F2-9F0D-214C-B706-0123F939F68C}" type="datetimeFigureOut">
              <a:rPr lang="en-US" smtClean="0"/>
              <a:t>6/10/17</a:t>
            </a:fld>
            <a:endParaRPr lang="en-US"/>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99B7E67A-DE65-4CDC-AF1B-1B5AABC9D254}" type="slidenum">
              <a:rPr lang="en-GB" smtClean="0"/>
              <a:pPr>
                <a:defRPr/>
              </a:pPr>
              <a:t>‹#›</a:t>
            </a:fld>
            <a:endParaRPr lang="en-GB"/>
          </a:p>
        </p:txBody>
      </p:sp>
      <p:pic>
        <p:nvPicPr>
          <p:cNvPr id="7" name="Picture 4" descr="C:\Documents and Settings\hayg\Desktop\FP Limited Colour Black Logo.jpg"/>
          <p:cNvPicPr>
            <a:picLocks noChangeAspect="1" noChangeArrowheads="1"/>
          </p:cNvPicPr>
          <p:nvPr userDrawn="1"/>
        </p:nvPicPr>
        <p:blipFill>
          <a:blip r:embed="rId2"/>
          <a:srcRect/>
          <a:stretch>
            <a:fillRect/>
          </a:stretch>
        </p:blipFill>
        <p:spPr bwMode="auto">
          <a:xfrm>
            <a:off x="0" y="6327775"/>
            <a:ext cx="571500" cy="530225"/>
          </a:xfrm>
          <a:prstGeom prst="rect">
            <a:avLst/>
          </a:prstGeom>
          <a:noFill/>
          <a:ln w="9525">
            <a:noFill/>
            <a:miter lim="800000"/>
            <a:headEnd/>
            <a:tailEnd/>
          </a:ln>
        </p:spPr>
      </p:pic>
      <p:cxnSp>
        <p:nvCxnSpPr>
          <p:cNvPr id="8" name="Straight Connector 7"/>
          <p:cNvCxnSpPr/>
          <p:nvPr userDrawn="1"/>
        </p:nvCxnSpPr>
        <p:spPr>
          <a:xfrm>
            <a:off x="571472" y="6357958"/>
            <a:ext cx="8572528" cy="158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71472" y="6475782"/>
            <a:ext cx="8572528" cy="1588"/>
          </a:xfrm>
          <a:prstGeom prst="line">
            <a:avLst/>
          </a:prstGeom>
          <a:ln w="635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35026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pPr>
              <a:defRPr/>
            </a:pPr>
            <a:endParaRPr lang="en-GB" dirty="0"/>
          </a:p>
        </p:txBody>
      </p:sp>
      <p:sp>
        <p:nvSpPr>
          <p:cNvPr id="4" name="Slide Number Placeholder 3"/>
          <p:cNvSpPr>
            <a:spLocks noGrp="1"/>
          </p:cNvSpPr>
          <p:nvPr>
            <p:ph type="sldNum" sz="quarter" idx="11"/>
          </p:nvPr>
        </p:nvSpPr>
        <p:spPr/>
        <p:txBody>
          <a:bodyPr/>
          <a:lstStyle/>
          <a:p>
            <a:pPr>
              <a:defRPr/>
            </a:pPr>
            <a:fld id="{0B62ED34-0D7F-47A2-9D44-A804AAFAB212}" type="slidenum">
              <a:rPr lang="en-GB" smtClean="0"/>
              <a:pPr>
                <a:defRPr/>
              </a:pPr>
              <a:t>‹#›</a:t>
            </a:fld>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pPr>
              <a:defRPr/>
            </a:pPr>
            <a:endParaRPr lang="en-GB" dirty="0"/>
          </a:p>
        </p:txBody>
      </p:sp>
      <p:sp>
        <p:nvSpPr>
          <p:cNvPr id="4" name="Slide Number Placeholder 3"/>
          <p:cNvSpPr>
            <a:spLocks noGrp="1"/>
          </p:cNvSpPr>
          <p:nvPr>
            <p:ph type="sldNum" sz="quarter" idx="11"/>
          </p:nvPr>
        </p:nvSpPr>
        <p:spPr/>
        <p:txBody>
          <a:bodyPr/>
          <a:lstStyle/>
          <a:p>
            <a:pPr>
              <a:defRPr/>
            </a:pPr>
            <a:fld id="{0B62ED34-0D7F-47A2-9D44-A804AAFAB212}" type="slidenum">
              <a:rPr lang="en-GB" smtClean="0"/>
              <a:pPr>
                <a:defRPr/>
              </a:pPr>
              <a:t>‹#›</a:t>
            </a:fld>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pPr>
              <a:defRPr/>
            </a:pPr>
            <a:endParaRPr lang="en-GB" dirty="0"/>
          </a:p>
        </p:txBody>
      </p:sp>
      <p:sp>
        <p:nvSpPr>
          <p:cNvPr id="4" name="Slide Number Placeholder 3"/>
          <p:cNvSpPr>
            <a:spLocks noGrp="1"/>
          </p:cNvSpPr>
          <p:nvPr>
            <p:ph type="sldNum" sz="quarter" idx="11"/>
          </p:nvPr>
        </p:nvSpPr>
        <p:spPr/>
        <p:txBody>
          <a:bodyPr/>
          <a:lstStyle/>
          <a:p>
            <a:pPr>
              <a:defRPr/>
            </a:pPr>
            <a:fld id="{0B62ED34-0D7F-47A2-9D44-A804AAFAB212}" type="slidenum">
              <a:rPr lang="en-GB" smtClean="0"/>
              <a:pPr>
                <a:defRPr/>
              </a:pPr>
              <a:t>‹#›</a:t>
            </a:fld>
            <a:endParaRPr lang="en-GB"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pPr>
              <a:defRPr/>
            </a:pPr>
            <a:endParaRPr lang="en-GB" dirty="0"/>
          </a:p>
        </p:txBody>
      </p:sp>
      <p:sp>
        <p:nvSpPr>
          <p:cNvPr id="4" name="Slide Number Placeholder 3"/>
          <p:cNvSpPr>
            <a:spLocks noGrp="1"/>
          </p:cNvSpPr>
          <p:nvPr>
            <p:ph type="sldNum" sz="quarter" idx="11"/>
          </p:nvPr>
        </p:nvSpPr>
        <p:spPr/>
        <p:txBody>
          <a:bodyPr/>
          <a:lstStyle/>
          <a:p>
            <a:pPr>
              <a:defRPr/>
            </a:pPr>
            <a:fld id="{0B62ED34-0D7F-47A2-9D44-A804AAFAB212}" type="slidenum">
              <a:rPr lang="en-GB" smtClean="0"/>
              <a:pPr>
                <a:defRPr/>
              </a:pPr>
              <a:t>‹#›</a:t>
            </a:fld>
            <a:endParaRPr lang="en-GB"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pPr>
              <a:defRPr/>
            </a:pPr>
            <a:endParaRPr lang="en-GB" dirty="0"/>
          </a:p>
        </p:txBody>
      </p:sp>
      <p:sp>
        <p:nvSpPr>
          <p:cNvPr id="4" name="Slide Number Placeholder 3"/>
          <p:cNvSpPr>
            <a:spLocks noGrp="1"/>
          </p:cNvSpPr>
          <p:nvPr>
            <p:ph type="sldNum" sz="quarter" idx="11"/>
          </p:nvPr>
        </p:nvSpPr>
        <p:spPr/>
        <p:txBody>
          <a:bodyPr/>
          <a:lstStyle/>
          <a:p>
            <a:pPr>
              <a:defRPr/>
            </a:pPr>
            <a:fld id="{0B62ED34-0D7F-47A2-9D44-A804AAFAB212}" type="slidenum">
              <a:rPr lang="en-GB" smtClean="0"/>
              <a:pPr>
                <a:defRPr/>
              </a:pPr>
              <a:t>‹#›</a:t>
            </a:fld>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pPr>
              <a:defRPr/>
            </a:pPr>
            <a:endParaRPr lang="en-GB" dirty="0"/>
          </a:p>
        </p:txBody>
      </p:sp>
      <p:sp>
        <p:nvSpPr>
          <p:cNvPr id="4" name="Slide Number Placeholder 3"/>
          <p:cNvSpPr>
            <a:spLocks noGrp="1"/>
          </p:cNvSpPr>
          <p:nvPr>
            <p:ph type="sldNum" sz="quarter" idx="11"/>
          </p:nvPr>
        </p:nvSpPr>
        <p:spPr/>
        <p:txBody>
          <a:bodyPr/>
          <a:lstStyle/>
          <a:p>
            <a:pPr>
              <a:defRPr/>
            </a:pPr>
            <a:fld id="{0B62ED34-0D7F-47A2-9D44-A804AAFAB212}" type="slidenum">
              <a:rPr lang="en-GB" smtClean="0"/>
              <a:pPr>
                <a:defRPr/>
              </a:pPr>
              <a:t>‹#›</a:t>
            </a:fld>
            <a:endParaRPr lang="en-GB"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pPr>
              <a:defRPr/>
            </a:pPr>
            <a:endParaRPr lang="en-GB" dirty="0"/>
          </a:p>
        </p:txBody>
      </p:sp>
      <p:sp>
        <p:nvSpPr>
          <p:cNvPr id="4" name="Slide Number Placeholder 3"/>
          <p:cNvSpPr>
            <a:spLocks noGrp="1"/>
          </p:cNvSpPr>
          <p:nvPr>
            <p:ph type="sldNum" sz="quarter" idx="11"/>
          </p:nvPr>
        </p:nvSpPr>
        <p:spPr/>
        <p:txBody>
          <a:bodyPr/>
          <a:lstStyle/>
          <a:p>
            <a:pPr>
              <a:defRPr/>
            </a:pPr>
            <a:fld id="{0B62ED34-0D7F-47A2-9D44-A804AAFAB212}" type="slidenum">
              <a:rPr lang="en-GB" smtClean="0"/>
              <a:pPr>
                <a:defRPr/>
              </a:pPr>
              <a:t>‹#›</a:t>
            </a:fld>
            <a:endParaRPr lang="en-GB"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defRPr/>
            </a:pPr>
            <a:fld id="{9173A79C-57D0-46F6-8F1C-817D5F3EB916}" type="datetime1">
              <a:rPr lang="en-US" smtClean="0"/>
              <a:pPr>
                <a:defRPr/>
              </a:pPr>
              <a:t>6/10/17</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0B62ED34-0D7F-47A2-9D44-A804AAFAB212}" type="slidenum">
              <a:rPr lang="en-GB" smtClean="0"/>
              <a:pPr>
                <a:defRPr/>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pPr>
              <a:defRPr/>
            </a:pPr>
            <a:endParaRPr lang="en-GB" dirty="0"/>
          </a:p>
        </p:txBody>
      </p:sp>
      <p:sp>
        <p:nvSpPr>
          <p:cNvPr id="4" name="Slide Number Placeholder 3"/>
          <p:cNvSpPr>
            <a:spLocks noGrp="1"/>
          </p:cNvSpPr>
          <p:nvPr>
            <p:ph type="sldNum" sz="quarter" idx="11"/>
          </p:nvPr>
        </p:nvSpPr>
        <p:spPr/>
        <p:txBody>
          <a:bodyPr/>
          <a:lstStyle/>
          <a:p>
            <a:pPr>
              <a:defRPr/>
            </a:pPr>
            <a:fld id="{0B62ED34-0D7F-47A2-9D44-A804AAFAB212}" type="slidenum">
              <a:rPr lang="en-GB" smtClean="0"/>
              <a:pPr>
                <a:defRPr/>
              </a:pPr>
              <a:t>‹#›</a:t>
            </a:fld>
            <a:endParaRPr lang="en-GB"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pPr>
              <a:defRPr/>
            </a:pPr>
            <a:endParaRPr lang="en-GB" dirty="0"/>
          </a:p>
        </p:txBody>
      </p:sp>
      <p:sp>
        <p:nvSpPr>
          <p:cNvPr id="4" name="Slide Number Placeholder 3"/>
          <p:cNvSpPr>
            <a:spLocks noGrp="1"/>
          </p:cNvSpPr>
          <p:nvPr>
            <p:ph type="sldNum" sz="quarter" idx="11"/>
          </p:nvPr>
        </p:nvSpPr>
        <p:spPr/>
        <p:txBody>
          <a:bodyPr/>
          <a:lstStyle/>
          <a:p>
            <a:pPr>
              <a:defRPr/>
            </a:pPr>
            <a:fld id="{0B62ED34-0D7F-47A2-9D44-A804AAFAB212}" type="slidenum">
              <a:rPr lang="en-GB" smtClean="0"/>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E733AD92-9170-4177-ABF2-F660693200CF}" type="datetime1">
              <a:rPr lang="en-US" smtClean="0"/>
              <a:pPr>
                <a:defRPr/>
              </a:pPr>
              <a:t>6/10/17</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C1106AA4-C70E-444C-B2E5-7D107855C917}" type="slidenum">
              <a:rPr lang="en-GB" smtClean="0"/>
              <a:pPr>
                <a:defRPr/>
              </a:pPr>
              <a:t>‹#›</a:t>
            </a:fld>
            <a:endParaRPr lang="en-GB"/>
          </a:p>
        </p:txBody>
      </p:sp>
    </p:spTree>
    <p:extLst>
      <p:ext uri="{BB962C8B-B14F-4D97-AF65-F5344CB8AC3E}">
        <p14:creationId xmlns:p14="http://schemas.microsoft.com/office/powerpoint/2010/main" val="17159728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pPr>
              <a:defRPr/>
            </a:pPr>
            <a:endParaRPr lang="en-GB" dirty="0"/>
          </a:p>
        </p:txBody>
      </p:sp>
      <p:sp>
        <p:nvSpPr>
          <p:cNvPr id="4" name="Slide Number Placeholder 3"/>
          <p:cNvSpPr>
            <a:spLocks noGrp="1"/>
          </p:cNvSpPr>
          <p:nvPr>
            <p:ph type="sldNum" sz="quarter" idx="11"/>
          </p:nvPr>
        </p:nvSpPr>
        <p:spPr/>
        <p:txBody>
          <a:bodyPr/>
          <a:lstStyle/>
          <a:p>
            <a:pPr>
              <a:defRPr/>
            </a:pPr>
            <a:fld id="{0B62ED34-0D7F-47A2-9D44-A804AAFAB212}" type="slidenum">
              <a:rPr lang="en-GB" smtClean="0"/>
              <a:pPr>
                <a:defRPr/>
              </a:pPr>
              <a:t>‹#›</a:t>
            </a:fld>
            <a:endParaRPr lang="en-GB"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pPr>
              <a:defRPr/>
            </a:pPr>
            <a:endParaRPr lang="en-GB" dirty="0"/>
          </a:p>
        </p:txBody>
      </p:sp>
      <p:sp>
        <p:nvSpPr>
          <p:cNvPr id="4" name="Slide Number Placeholder 3"/>
          <p:cNvSpPr>
            <a:spLocks noGrp="1"/>
          </p:cNvSpPr>
          <p:nvPr>
            <p:ph type="sldNum" sz="quarter" idx="11"/>
          </p:nvPr>
        </p:nvSpPr>
        <p:spPr/>
        <p:txBody>
          <a:bodyPr/>
          <a:lstStyle/>
          <a:p>
            <a:pPr>
              <a:defRPr/>
            </a:pPr>
            <a:fld id="{0B62ED34-0D7F-47A2-9D44-A804AAFAB212}" type="slidenum">
              <a:rPr lang="en-GB" smtClean="0"/>
              <a:pPr>
                <a:defRPr/>
              </a:pPr>
              <a:t>‹#›</a:t>
            </a:fld>
            <a:endParaRPr lang="en-GB"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pPr>
              <a:defRPr/>
            </a:pPr>
            <a:endParaRPr lang="en-GB" dirty="0"/>
          </a:p>
        </p:txBody>
      </p:sp>
      <p:sp>
        <p:nvSpPr>
          <p:cNvPr id="4" name="Slide Number Placeholder 3"/>
          <p:cNvSpPr>
            <a:spLocks noGrp="1"/>
          </p:cNvSpPr>
          <p:nvPr>
            <p:ph type="sldNum" sz="quarter" idx="11"/>
          </p:nvPr>
        </p:nvSpPr>
        <p:spPr/>
        <p:txBody>
          <a:bodyPr/>
          <a:lstStyle/>
          <a:p>
            <a:pPr>
              <a:defRPr/>
            </a:pPr>
            <a:fld id="{0B62ED34-0D7F-47A2-9D44-A804AAFAB212}" type="slidenum">
              <a:rPr lang="en-GB" smtClean="0"/>
              <a:pPr>
                <a:defRPr/>
              </a:pPr>
              <a:t>‹#›</a:t>
            </a:fld>
            <a:endParaRPr lang="en-GB"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pPr>
              <a:defRPr/>
            </a:pPr>
            <a:endParaRPr lang="en-GB" dirty="0"/>
          </a:p>
        </p:txBody>
      </p:sp>
      <p:sp>
        <p:nvSpPr>
          <p:cNvPr id="4" name="Slide Number Placeholder 3"/>
          <p:cNvSpPr>
            <a:spLocks noGrp="1"/>
          </p:cNvSpPr>
          <p:nvPr>
            <p:ph type="sldNum" sz="quarter" idx="11"/>
          </p:nvPr>
        </p:nvSpPr>
        <p:spPr>
          <a:xfrm>
            <a:off x="7010432" y="6492899"/>
            <a:ext cx="2133600" cy="365125"/>
          </a:xfrm>
        </p:spPr>
        <p:txBody>
          <a:bodyPr/>
          <a:lstStyle/>
          <a:p>
            <a:pPr>
              <a:defRPr/>
            </a:pPr>
            <a:fld id="{0B62ED34-0D7F-47A2-9D44-A804AAFAB212}" type="slidenum">
              <a:rPr lang="en-GB" smtClean="0"/>
              <a:pPr>
                <a:defRPr/>
              </a:pPr>
              <a:t>‹#›</a:t>
            </a:fld>
            <a:endParaRPr lang="en-GB"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defRPr/>
            </a:pPr>
            <a:fld id="{9173A79C-57D0-46F6-8F1C-817D5F3EB916}" type="datetime1">
              <a:rPr lang="en-US" smtClean="0"/>
              <a:pPr>
                <a:defRPr/>
              </a:pPr>
              <a:t>6/10/17</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0B62ED34-0D7F-47A2-9D44-A804AAFAB212}" type="slidenum">
              <a:rPr lang="en-GB" smtClean="0"/>
              <a:pPr>
                <a:defRPr/>
              </a:pPr>
              <a:t>‹#›</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pPr>
              <a:defRPr/>
            </a:pPr>
            <a:endParaRPr lang="en-GB" dirty="0"/>
          </a:p>
        </p:txBody>
      </p:sp>
      <p:sp>
        <p:nvSpPr>
          <p:cNvPr id="4" name="Slide Number Placeholder 3"/>
          <p:cNvSpPr>
            <a:spLocks noGrp="1"/>
          </p:cNvSpPr>
          <p:nvPr>
            <p:ph type="sldNum" sz="quarter" idx="11"/>
          </p:nvPr>
        </p:nvSpPr>
        <p:spPr/>
        <p:txBody>
          <a:bodyPr/>
          <a:lstStyle>
            <a:lvl1pPr>
              <a:defRPr b="1">
                <a:solidFill>
                  <a:srgbClr val="000066"/>
                </a:solidFill>
                <a:latin typeface="Arial" pitchFamily="34" charset="0"/>
                <a:cs typeface="Arial" pitchFamily="34" charset="0"/>
              </a:defRPr>
            </a:lvl1pPr>
          </a:lstStyle>
          <a:p>
            <a:pPr>
              <a:defRPr/>
            </a:pPr>
            <a:fld id="{0B62ED34-0D7F-47A2-9D44-A804AAFAB212}" type="slidenum">
              <a:rPr lang="en-GB" smtClean="0"/>
              <a:pPr>
                <a:defRPr/>
              </a:pPr>
              <a:t>‹#›</a:t>
            </a:fld>
            <a:endParaRPr lang="en-GB"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pPr>
              <a:defRPr/>
            </a:pPr>
            <a:endParaRPr lang="en-GB" dirty="0"/>
          </a:p>
        </p:txBody>
      </p:sp>
      <p:sp>
        <p:nvSpPr>
          <p:cNvPr id="4" name="Slide Number Placeholder 3"/>
          <p:cNvSpPr>
            <a:spLocks noGrp="1"/>
          </p:cNvSpPr>
          <p:nvPr>
            <p:ph type="sldNum" sz="quarter" idx="11"/>
          </p:nvPr>
        </p:nvSpPr>
        <p:spPr/>
        <p:txBody>
          <a:bodyPr/>
          <a:lstStyle/>
          <a:p>
            <a:pPr>
              <a:defRPr/>
            </a:pPr>
            <a:fld id="{0B62ED34-0D7F-47A2-9D44-A804AAFAB212}" type="slidenum">
              <a:rPr lang="en-GB" smtClean="0"/>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0067B9F6-B9C9-4C0C-B50A-C1803ABD2EE7}" type="datetime1">
              <a:rPr lang="en-US" smtClean="0"/>
              <a:pPr>
                <a:defRPr/>
              </a:pPr>
              <a:t>6/10/17</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C77E8EBF-AB1C-4B72-8F00-8E9B0DB6EC76}" type="slidenum">
              <a:rPr lang="en-GB" smtClean="0"/>
              <a:pPr>
                <a:defRPr/>
              </a:pPr>
              <a:t>‹#›</a:t>
            </a:fld>
            <a:endParaRPr lang="en-GB"/>
          </a:p>
        </p:txBody>
      </p:sp>
    </p:spTree>
    <p:extLst>
      <p:ext uri="{BB962C8B-B14F-4D97-AF65-F5344CB8AC3E}">
        <p14:creationId xmlns:p14="http://schemas.microsoft.com/office/powerpoint/2010/main" val="1929135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48FB5E4E-9B7A-412A-86AA-5E7871C3CC82}" type="datetime1">
              <a:rPr lang="en-US" smtClean="0"/>
              <a:pPr>
                <a:defRPr/>
              </a:pPr>
              <a:t>6/10/17</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500D5479-9FB6-4999-8E39-54C282BFB38D}" type="slidenum">
              <a:rPr lang="en-GB" smtClean="0"/>
              <a:pPr>
                <a:defRPr/>
              </a:pPr>
              <a:t>‹#›</a:t>
            </a:fld>
            <a:endParaRPr lang="en-GB"/>
          </a:p>
        </p:txBody>
      </p:sp>
    </p:spTree>
    <p:extLst>
      <p:ext uri="{BB962C8B-B14F-4D97-AF65-F5344CB8AC3E}">
        <p14:creationId xmlns:p14="http://schemas.microsoft.com/office/powerpoint/2010/main" val="214582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7BE22CE0-3211-40ED-8F5B-82552A5F314A}" type="datetime1">
              <a:rPr lang="en-US" smtClean="0"/>
              <a:pPr>
                <a:defRPr/>
              </a:pPr>
              <a:t>6/10/17</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75EDF94A-8D8F-4D0E-8695-0F0F69164551}" type="slidenum">
              <a:rPr lang="en-GB" smtClean="0"/>
              <a:pPr>
                <a:defRPr/>
              </a:pPr>
              <a:t>‹#›</a:t>
            </a:fld>
            <a:endParaRPr lang="en-GB"/>
          </a:p>
        </p:txBody>
      </p:sp>
    </p:spTree>
    <p:extLst>
      <p:ext uri="{BB962C8B-B14F-4D97-AF65-F5344CB8AC3E}">
        <p14:creationId xmlns:p14="http://schemas.microsoft.com/office/powerpoint/2010/main" val="932748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4C0721D-ABC8-47CC-9936-18539BC17EAC}" type="datetime1">
              <a:rPr lang="en-US" smtClean="0"/>
              <a:pPr>
                <a:defRPr/>
              </a:pPr>
              <a:t>6/10/17</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964666E8-3AF5-45CE-A845-B91E7F7AF351}" type="slidenum">
              <a:rPr lang="en-GB" smtClean="0"/>
              <a:pPr>
                <a:defRPr/>
              </a:pPr>
              <a:t>‹#›</a:t>
            </a:fld>
            <a:endParaRPr lang="en-GB"/>
          </a:p>
        </p:txBody>
      </p:sp>
    </p:spTree>
    <p:extLst>
      <p:ext uri="{BB962C8B-B14F-4D97-AF65-F5344CB8AC3E}">
        <p14:creationId xmlns:p14="http://schemas.microsoft.com/office/powerpoint/2010/main" val="251684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B36B21D1-D847-4A71-950C-292032AAE218}" type="datetime1">
              <a:rPr lang="en-US" smtClean="0"/>
              <a:pPr>
                <a:defRPr/>
              </a:pPr>
              <a:t>6/10/17</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B2BBD3C0-C1FC-4E81-A049-48A12620757A}" type="slidenum">
              <a:rPr lang="en-GB" smtClean="0"/>
              <a:pPr>
                <a:defRPr/>
              </a:pPr>
              <a:t>‹#›</a:t>
            </a:fld>
            <a:endParaRPr lang="en-GB"/>
          </a:p>
        </p:txBody>
      </p:sp>
    </p:spTree>
    <p:extLst>
      <p:ext uri="{BB962C8B-B14F-4D97-AF65-F5344CB8AC3E}">
        <p14:creationId xmlns:p14="http://schemas.microsoft.com/office/powerpoint/2010/main" val="3893469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29935781-4042-462F-8F7A-0657741D8E9D}" type="datetime1">
              <a:rPr lang="en-US" smtClean="0"/>
              <a:pPr>
                <a:defRPr/>
              </a:pPr>
              <a:t>6/10/17</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5BF11B92-8187-407F-AC5A-8E9B9B86125C}" type="slidenum">
              <a:rPr lang="en-GB" smtClean="0"/>
              <a:pPr>
                <a:defRPr/>
              </a:pPr>
              <a:t>‹#›</a:t>
            </a:fld>
            <a:endParaRPr lang="en-GB"/>
          </a:p>
        </p:txBody>
      </p:sp>
    </p:spTree>
    <p:extLst>
      <p:ext uri="{BB962C8B-B14F-4D97-AF65-F5344CB8AC3E}">
        <p14:creationId xmlns:p14="http://schemas.microsoft.com/office/powerpoint/2010/main" val="3074474357"/>
      </p:ext>
    </p:extLst>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theme" Target="../theme/theme1.xml"/><Relationship Id="rId38"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E0D19F2-9F0D-214C-B706-0123F939F68C}" type="datetimeFigureOut">
              <a:rPr lang="en-US" smtClean="0"/>
              <a:t>6/10/17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B62ED34-0D7F-47A2-9D44-A804AAFAB212}" type="slidenum">
              <a:rPr lang="en-GB" smtClean="0"/>
              <a:pPr>
                <a:defRPr/>
              </a:pPr>
              <a:t>‹#›</a:t>
            </a:fld>
            <a:endParaRPr lang="en-GB" dirty="0"/>
          </a:p>
        </p:txBody>
      </p:sp>
      <p:cxnSp>
        <p:nvCxnSpPr>
          <p:cNvPr id="7" name="Straight Connector 6"/>
          <p:cNvCxnSpPr/>
          <p:nvPr userDrawn="1"/>
        </p:nvCxnSpPr>
        <p:spPr>
          <a:xfrm>
            <a:off x="571472" y="6371021"/>
            <a:ext cx="8572528"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571472" y="6475782"/>
            <a:ext cx="8572528" cy="158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Picture 4" descr="C:\Documents and Settings\hayg\Desktop\FP Limited Colour Black Logo.jpg"/>
          <p:cNvPicPr>
            <a:picLocks noChangeAspect="1" noChangeArrowheads="1"/>
          </p:cNvPicPr>
          <p:nvPr userDrawn="1"/>
        </p:nvPicPr>
        <p:blipFill>
          <a:blip r:embed="rId38"/>
          <a:srcRect/>
          <a:stretch>
            <a:fillRect/>
          </a:stretch>
        </p:blipFill>
        <p:spPr bwMode="auto">
          <a:xfrm>
            <a:off x="0" y="6340864"/>
            <a:ext cx="571472" cy="530199"/>
          </a:xfrm>
          <a:prstGeom prst="rect">
            <a:avLst/>
          </a:prstGeom>
          <a:noFill/>
          <a:ln w="9525">
            <a:noFill/>
            <a:miter lim="800000"/>
            <a:headEnd/>
            <a:tailEnd/>
          </a:ln>
        </p:spPr>
      </p:pic>
      <p:sp>
        <p:nvSpPr>
          <p:cNvPr id="10" name="TextBox 9"/>
          <p:cNvSpPr txBox="1"/>
          <p:nvPr userDrawn="1"/>
        </p:nvSpPr>
        <p:spPr>
          <a:xfrm>
            <a:off x="571472" y="6540023"/>
            <a:ext cx="3712496" cy="276999"/>
          </a:xfrm>
          <a:prstGeom prst="rect">
            <a:avLst/>
          </a:prstGeom>
          <a:noFill/>
        </p:spPr>
        <p:txBody>
          <a:bodyPr wrap="square" rtlCol="0">
            <a:spAutoFit/>
          </a:bodyPr>
          <a:lstStyle/>
          <a:p>
            <a:r>
              <a:rPr lang="en-GB" sz="1200" b="1" baseline="0" dirty="0" smtClean="0">
                <a:solidFill>
                  <a:srgbClr val="000066"/>
                </a:solidFill>
              </a:rPr>
              <a:t>Management Strategy Conference – May 2017</a:t>
            </a:r>
            <a:endParaRPr lang="en-GB" sz="1200" b="1" dirty="0">
              <a:solidFill>
                <a:srgbClr val="000066"/>
              </a:solidFill>
            </a:endParaRPr>
          </a:p>
        </p:txBody>
      </p:sp>
    </p:spTree>
    <p:extLst>
      <p:ext uri="{BB962C8B-B14F-4D97-AF65-F5344CB8AC3E}">
        <p14:creationId xmlns:p14="http://schemas.microsoft.com/office/powerpoint/2010/main" val="29622004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696" r:id="rId13"/>
    <p:sldLayoutId id="2147483689" r:id="rId14"/>
    <p:sldLayoutId id="2147483688" r:id="rId15"/>
    <p:sldLayoutId id="2147483685" r:id="rId16"/>
    <p:sldLayoutId id="2147483686" r:id="rId17"/>
    <p:sldLayoutId id="2147483687" r:id="rId18"/>
    <p:sldLayoutId id="2147483684" r:id="rId19"/>
    <p:sldLayoutId id="2147483683" r:id="rId20"/>
    <p:sldLayoutId id="2147483680" r:id="rId21"/>
    <p:sldLayoutId id="2147483679" r:id="rId22"/>
    <p:sldLayoutId id="2147483677" r:id="rId23"/>
    <p:sldLayoutId id="2147483674" r:id="rId24"/>
    <p:sldLayoutId id="2147483675" r:id="rId25"/>
    <p:sldLayoutId id="2147483676" r:id="rId26"/>
    <p:sldLayoutId id="2147483672" r:id="rId27"/>
    <p:sldLayoutId id="2147483695" r:id="rId28"/>
    <p:sldLayoutId id="2147483693" r:id="rId29"/>
    <p:sldLayoutId id="2147483694" r:id="rId30"/>
    <p:sldLayoutId id="2147483692" r:id="rId31"/>
    <p:sldLayoutId id="2147483691" r:id="rId32"/>
    <p:sldLayoutId id="2147483681" r:id="rId33"/>
    <p:sldLayoutId id="2147483673" r:id="rId34"/>
    <p:sldLayoutId id="2147483682" r:id="rId35"/>
    <p:sldLayoutId id="2147483690" r:id="rId36"/>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jpe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jpeg"/><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4.png"/><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8.jpeg"/><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e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png"/><Relationship Id="rId8"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5"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5" y="1"/>
            <a:ext cx="9155335" cy="6309320"/>
          </a:xfrm>
          <a:prstGeom prst="rect">
            <a:avLst/>
          </a:prstGeom>
          <a:effectLst>
            <a:softEdge rad="0"/>
          </a:effectLst>
        </p:spPr>
      </p:pic>
      <p:sp>
        <p:nvSpPr>
          <p:cNvPr id="8" name="Right Triangle 7"/>
          <p:cNvSpPr/>
          <p:nvPr/>
        </p:nvSpPr>
        <p:spPr>
          <a:xfrm>
            <a:off x="0" y="1268760"/>
            <a:ext cx="9144000" cy="504056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mtClean="0"/>
              <a:t>Ya</a:t>
            </a:r>
            <a:endParaRPr lang="en-GB" dirty="0"/>
          </a:p>
        </p:txBody>
      </p:sp>
      <p:sp>
        <p:nvSpPr>
          <p:cNvPr id="5" name="Title 4"/>
          <p:cNvSpPr>
            <a:spLocks noGrp="1"/>
          </p:cNvSpPr>
          <p:nvPr>
            <p:ph type="title"/>
          </p:nvPr>
        </p:nvSpPr>
        <p:spPr>
          <a:xfrm>
            <a:off x="611640" y="1956397"/>
            <a:ext cx="7886700" cy="2852737"/>
          </a:xfrm>
        </p:spPr>
        <p:txBody>
          <a:bodyPr/>
          <a:lstStyle/>
          <a:p>
            <a:r>
              <a:rPr lang="en-GB" dirty="0" smtClean="0"/>
              <a:t>Decommissioning</a:t>
            </a:r>
            <a:br>
              <a:rPr lang="en-GB" dirty="0" smtClean="0"/>
            </a:br>
            <a:r>
              <a:rPr lang="en-GB" sz="2000" dirty="0" smtClean="0"/>
              <a:t>Opportunity for City of Dundee</a:t>
            </a:r>
            <a:endParaRPr lang="en-GB" sz="4400" dirty="0"/>
          </a:p>
        </p:txBody>
      </p:sp>
      <p:sp>
        <p:nvSpPr>
          <p:cNvPr id="6" name="Text Placeholder 5"/>
          <p:cNvSpPr>
            <a:spLocks noGrp="1"/>
          </p:cNvSpPr>
          <p:nvPr>
            <p:ph type="body" idx="1"/>
          </p:nvPr>
        </p:nvSpPr>
        <p:spPr>
          <a:xfrm>
            <a:off x="417308" y="5513841"/>
            <a:ext cx="7886700" cy="1500187"/>
          </a:xfrm>
        </p:spPr>
        <p:txBody>
          <a:bodyPr/>
          <a:lstStyle/>
          <a:p>
            <a:r>
              <a:rPr lang="en-GB" dirty="0" smtClean="0"/>
              <a:t>Callum Falconer, Chief Executive, Dundeecom</a:t>
            </a:r>
            <a:endParaRPr lang="en-GB" dirty="0"/>
          </a:p>
        </p:txBody>
      </p:sp>
      <p:sp>
        <p:nvSpPr>
          <p:cNvPr id="4" name="Slide Number Placeholder 3"/>
          <p:cNvSpPr>
            <a:spLocks noGrp="1"/>
          </p:cNvSpPr>
          <p:nvPr>
            <p:ph type="sldNum" sz="quarter" idx="12"/>
          </p:nvPr>
        </p:nvSpPr>
        <p:spPr/>
        <p:txBody>
          <a:bodyPr/>
          <a:lstStyle/>
          <a:p>
            <a:pPr>
              <a:defRPr/>
            </a:pPr>
            <a:fld id="{99B7E67A-DE65-4CDC-AF1B-1B5AABC9D254}" type="slidenum">
              <a:rPr lang="en-GB" smtClean="0"/>
              <a:pPr>
                <a:defRPr/>
              </a:pPr>
              <a:t>1</a:t>
            </a:fld>
            <a:endParaRPr lang="en-GB" dirty="0"/>
          </a:p>
        </p:txBody>
      </p:sp>
      <p:sp>
        <p:nvSpPr>
          <p:cNvPr id="9" name="Freeform 53"/>
          <p:cNvSpPr/>
          <p:nvPr/>
        </p:nvSpPr>
        <p:spPr>
          <a:xfrm rot="8082900" flipV="1">
            <a:off x="-47405" y="4407025"/>
            <a:ext cx="1392507" cy="2569606"/>
          </a:xfrm>
          <a:custGeom>
            <a:avLst/>
            <a:gdLst>
              <a:gd name="connsiteX0" fmla="*/ 4253270 w 4253270"/>
              <a:gd name="connsiteY0" fmla="*/ 3948470 h 7848599"/>
              <a:gd name="connsiteX1" fmla="*/ 304800 w 4253270"/>
              <a:gd name="connsiteY1" fmla="*/ 0 h 7848599"/>
              <a:gd name="connsiteX2" fmla="*/ 0 w 4253270"/>
              <a:gd name="connsiteY2" fmla="*/ 0 h 7848599"/>
              <a:gd name="connsiteX3" fmla="*/ 3948470 w 4253270"/>
              <a:gd name="connsiteY3" fmla="*/ 3948470 h 7848599"/>
              <a:gd name="connsiteX4" fmla="*/ 48342 w 4253270"/>
              <a:gd name="connsiteY4" fmla="*/ 7848599 h 7848599"/>
              <a:gd name="connsiteX5" fmla="*/ 353141 w 4253270"/>
              <a:gd name="connsiteY5" fmla="*/ 7848599 h 7848599"/>
              <a:gd name="connsiteX6" fmla="*/ 4253270 w 4253270"/>
              <a:gd name="connsiteY6" fmla="*/ 3948470 h 784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53270" h="7848599">
                <a:moveTo>
                  <a:pt x="4253270" y="3948470"/>
                </a:moveTo>
                <a:lnTo>
                  <a:pt x="304800" y="0"/>
                </a:lnTo>
                <a:lnTo>
                  <a:pt x="0" y="0"/>
                </a:lnTo>
                <a:lnTo>
                  <a:pt x="3948470" y="3948470"/>
                </a:lnTo>
                <a:lnTo>
                  <a:pt x="48342" y="7848599"/>
                </a:lnTo>
                <a:lnTo>
                  <a:pt x="353141" y="7848599"/>
                </a:lnTo>
                <a:lnTo>
                  <a:pt x="4253270" y="394847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dirty="0"/>
          </a:p>
        </p:txBody>
      </p:sp>
      <p:sp>
        <p:nvSpPr>
          <p:cNvPr id="10" name="Freeform 53"/>
          <p:cNvSpPr/>
          <p:nvPr/>
        </p:nvSpPr>
        <p:spPr>
          <a:xfrm rot="18916323" flipV="1">
            <a:off x="7866862" y="-626734"/>
            <a:ext cx="1392507" cy="2569606"/>
          </a:xfrm>
          <a:custGeom>
            <a:avLst/>
            <a:gdLst>
              <a:gd name="connsiteX0" fmla="*/ 4253270 w 4253270"/>
              <a:gd name="connsiteY0" fmla="*/ 3948470 h 7848599"/>
              <a:gd name="connsiteX1" fmla="*/ 304800 w 4253270"/>
              <a:gd name="connsiteY1" fmla="*/ 0 h 7848599"/>
              <a:gd name="connsiteX2" fmla="*/ 0 w 4253270"/>
              <a:gd name="connsiteY2" fmla="*/ 0 h 7848599"/>
              <a:gd name="connsiteX3" fmla="*/ 3948470 w 4253270"/>
              <a:gd name="connsiteY3" fmla="*/ 3948470 h 7848599"/>
              <a:gd name="connsiteX4" fmla="*/ 48342 w 4253270"/>
              <a:gd name="connsiteY4" fmla="*/ 7848599 h 7848599"/>
              <a:gd name="connsiteX5" fmla="*/ 353141 w 4253270"/>
              <a:gd name="connsiteY5" fmla="*/ 7848599 h 7848599"/>
              <a:gd name="connsiteX6" fmla="*/ 4253270 w 4253270"/>
              <a:gd name="connsiteY6" fmla="*/ 3948470 h 784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53270" h="7848599">
                <a:moveTo>
                  <a:pt x="4253270" y="3948470"/>
                </a:moveTo>
                <a:lnTo>
                  <a:pt x="304800" y="0"/>
                </a:lnTo>
                <a:lnTo>
                  <a:pt x="0" y="0"/>
                </a:lnTo>
                <a:lnTo>
                  <a:pt x="3948470" y="3948470"/>
                </a:lnTo>
                <a:lnTo>
                  <a:pt x="48342" y="7848599"/>
                </a:lnTo>
                <a:lnTo>
                  <a:pt x="353141" y="7848599"/>
                </a:lnTo>
                <a:lnTo>
                  <a:pt x="4253270" y="394847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grpSp>
        <p:nvGrpSpPr>
          <p:cNvPr id="11" name="Group 10"/>
          <p:cNvGrpSpPr/>
          <p:nvPr/>
        </p:nvGrpSpPr>
        <p:grpSpPr>
          <a:xfrm>
            <a:off x="-11335" y="6356352"/>
            <a:ext cx="4160347" cy="513450"/>
            <a:chOff x="-11335" y="6356352"/>
            <a:chExt cx="4160347" cy="513450"/>
          </a:xfrm>
        </p:grpSpPr>
        <p:sp>
          <p:nvSpPr>
            <p:cNvPr id="2" name="Rectangle 1"/>
            <p:cNvSpPr/>
            <p:nvPr/>
          </p:nvSpPr>
          <p:spPr>
            <a:xfrm>
              <a:off x="-11335" y="6356352"/>
              <a:ext cx="633239" cy="51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621904" y="6573150"/>
              <a:ext cx="3527108" cy="296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611640" y="4905164"/>
            <a:ext cx="3996364" cy="369332"/>
          </a:xfrm>
          <a:prstGeom prst="rect">
            <a:avLst/>
          </a:prstGeom>
          <a:noFill/>
        </p:spPr>
        <p:txBody>
          <a:bodyPr wrap="square" rtlCol="0">
            <a:spAutoFit/>
          </a:bodyPr>
          <a:lstStyle/>
          <a:p>
            <a:r>
              <a:rPr lang="en-US" dirty="0" smtClean="0"/>
              <a:t>Tay Engineering Network, June 2017</a:t>
            </a:r>
            <a:endParaRPr lang="en-US" dirty="0"/>
          </a:p>
        </p:txBody>
      </p:sp>
      <p:pic>
        <p:nvPicPr>
          <p:cNvPr id="13" name="Picture 12"/>
          <p:cNvPicPr/>
          <p:nvPr/>
        </p:nvPicPr>
        <p:blipFill>
          <a:blip r:embed="rId4"/>
          <a:stretch>
            <a:fillRect/>
          </a:stretch>
        </p:blipFill>
        <p:spPr>
          <a:xfrm>
            <a:off x="15247" y="6309320"/>
            <a:ext cx="633601" cy="53414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lstStyle/>
          <a:p>
            <a:r>
              <a:rPr lang="en-GB" dirty="0" smtClean="0"/>
              <a:t>Supply Chain Development Map</a:t>
            </a:r>
            <a:endParaRPr lang="en-GB" dirty="0"/>
          </a:p>
        </p:txBody>
      </p:sp>
      <p:sp>
        <p:nvSpPr>
          <p:cNvPr id="48" name="Slide Number Placeholder 2"/>
          <p:cNvSpPr>
            <a:spLocks noGrp="1"/>
          </p:cNvSpPr>
          <p:nvPr>
            <p:ph type="sldNum" sz="quarter" idx="11"/>
          </p:nvPr>
        </p:nvSpPr>
        <p:spPr/>
        <p:txBody>
          <a:bodyPr/>
          <a:lstStyle/>
          <a:p>
            <a:pPr>
              <a:defRPr/>
            </a:pPr>
            <a:fld id="{0B62ED34-0D7F-47A2-9D44-A804AAFAB212}" type="slidenum">
              <a:rPr lang="en-GB" smtClean="0"/>
              <a:pPr>
                <a:defRPr/>
              </a:pPr>
              <a:t>10</a:t>
            </a:fld>
            <a:endParaRPr lang="en-GB" dirty="0"/>
          </a:p>
        </p:txBody>
      </p:sp>
      <p:pic>
        <p:nvPicPr>
          <p:cNvPr id="8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524" y="1340768"/>
            <a:ext cx="2161754" cy="616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 name="Rectangle 110"/>
          <p:cNvSpPr/>
          <p:nvPr/>
        </p:nvSpPr>
        <p:spPr>
          <a:xfrm>
            <a:off x="4051543" y="1225140"/>
            <a:ext cx="1040914" cy="283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cs typeface="Arial" panose="020B0604020202020204" pitchFamily="34" charset="0"/>
            </a:endParaRPr>
          </a:p>
        </p:txBody>
      </p:sp>
      <p:grpSp>
        <p:nvGrpSpPr>
          <p:cNvPr id="2059" name="Group 2058"/>
          <p:cNvGrpSpPr/>
          <p:nvPr/>
        </p:nvGrpSpPr>
        <p:grpSpPr>
          <a:xfrm>
            <a:off x="827584" y="1592796"/>
            <a:ext cx="7891285" cy="4576969"/>
            <a:chOff x="827584" y="1592796"/>
            <a:chExt cx="7891285" cy="4576969"/>
          </a:xfrm>
        </p:grpSpPr>
        <p:pic>
          <p:nvPicPr>
            <p:cNvPr id="77"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597" y="4103181"/>
              <a:ext cx="1596175" cy="77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8" name="Rectangle 77"/>
            <p:cNvSpPr/>
            <p:nvPr/>
          </p:nvSpPr>
          <p:spPr>
            <a:xfrm>
              <a:off x="6849563" y="2281333"/>
              <a:ext cx="1729740" cy="212400"/>
            </a:xfrm>
            <a:prstGeom prst="rect">
              <a:avLst/>
            </a:prstGeom>
            <a:ln w="6350">
              <a:solidFill>
                <a:srgbClr val="D9DDDA"/>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000" dirty="0" smtClean="0">
                  <a:solidFill>
                    <a:srgbClr val="000066"/>
                  </a:solidFill>
                  <a:latin typeface="Arial" panose="020B0604020202020204" pitchFamily="34" charset="0"/>
                  <a:cs typeface="Arial" panose="020B0604020202020204" pitchFamily="34" charset="0"/>
                </a:rPr>
                <a:t>Ports &amp; Harbour Operators</a:t>
              </a:r>
              <a:endParaRPr lang="en-GB" sz="1000" dirty="0">
                <a:solidFill>
                  <a:srgbClr val="000066"/>
                </a:solidFill>
                <a:latin typeface="Arial" panose="020B0604020202020204" pitchFamily="34" charset="0"/>
                <a:cs typeface="Arial" panose="020B0604020202020204" pitchFamily="34" charset="0"/>
              </a:endParaRPr>
            </a:p>
          </p:txBody>
        </p:sp>
        <p:sp>
          <p:nvSpPr>
            <p:cNvPr id="79" name="Rectangle 78"/>
            <p:cNvSpPr/>
            <p:nvPr/>
          </p:nvSpPr>
          <p:spPr>
            <a:xfrm>
              <a:off x="6842884" y="2029305"/>
              <a:ext cx="1729740" cy="212400"/>
            </a:xfrm>
            <a:prstGeom prst="rect">
              <a:avLst/>
            </a:prstGeom>
            <a:ln w="6350">
              <a:solidFill>
                <a:srgbClr val="D9DDDA"/>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000" dirty="0" smtClean="0">
                  <a:solidFill>
                    <a:srgbClr val="000066"/>
                  </a:solidFill>
                  <a:latin typeface="Arial" panose="020B0604020202020204" pitchFamily="34" charset="0"/>
                  <a:cs typeface="Arial" panose="020B0604020202020204" pitchFamily="34" charset="0"/>
                </a:rPr>
                <a:t>Onshore Yard Operators</a:t>
              </a:r>
              <a:endParaRPr lang="en-GB" sz="1000" dirty="0">
                <a:solidFill>
                  <a:srgbClr val="000066"/>
                </a:solidFill>
                <a:latin typeface="Arial" panose="020B0604020202020204" pitchFamily="34" charset="0"/>
                <a:cs typeface="Arial" panose="020B0604020202020204" pitchFamily="34" charset="0"/>
              </a:endParaRPr>
            </a:p>
          </p:txBody>
        </p:sp>
        <p:sp>
          <p:nvSpPr>
            <p:cNvPr id="80" name="Rectangle 79"/>
            <p:cNvSpPr/>
            <p:nvPr/>
          </p:nvSpPr>
          <p:spPr>
            <a:xfrm>
              <a:off x="2880023" y="3797125"/>
              <a:ext cx="1729740" cy="212400"/>
            </a:xfrm>
            <a:prstGeom prst="rect">
              <a:avLst/>
            </a:prstGeom>
            <a:ln w="6350">
              <a:solidFill>
                <a:srgbClr val="D9DDDA"/>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000" dirty="0" smtClean="0">
                  <a:solidFill>
                    <a:srgbClr val="000066"/>
                  </a:solidFill>
                  <a:latin typeface="Arial" panose="020B0604020202020204" pitchFamily="34" charset="0"/>
                  <a:cs typeface="Arial" panose="020B0604020202020204" pitchFamily="34" charset="0"/>
                </a:rPr>
                <a:t>Waste Management</a:t>
              </a:r>
            </a:p>
          </p:txBody>
        </p:sp>
        <p:sp>
          <p:nvSpPr>
            <p:cNvPr id="81" name="Rectangle 80"/>
            <p:cNvSpPr/>
            <p:nvPr/>
          </p:nvSpPr>
          <p:spPr>
            <a:xfrm>
              <a:off x="2880023" y="3221061"/>
              <a:ext cx="1729740" cy="212400"/>
            </a:xfrm>
            <a:prstGeom prst="rect">
              <a:avLst/>
            </a:prstGeom>
            <a:ln w="6350">
              <a:solidFill>
                <a:srgbClr val="D9DDDA"/>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000" dirty="0" smtClean="0">
                  <a:solidFill>
                    <a:srgbClr val="000066"/>
                  </a:solidFill>
                  <a:latin typeface="Arial" panose="020B0604020202020204" pitchFamily="34" charset="0"/>
                  <a:cs typeface="Arial" panose="020B0604020202020204" pitchFamily="34" charset="0"/>
                </a:rPr>
                <a:t>Onshore Environmental</a:t>
              </a:r>
            </a:p>
          </p:txBody>
        </p:sp>
        <p:sp>
          <p:nvSpPr>
            <p:cNvPr id="82" name="Rectangle 81"/>
            <p:cNvSpPr/>
            <p:nvPr/>
          </p:nvSpPr>
          <p:spPr>
            <a:xfrm>
              <a:off x="2880023" y="3476697"/>
              <a:ext cx="1729740" cy="280800"/>
            </a:xfrm>
            <a:prstGeom prst="rect">
              <a:avLst/>
            </a:prstGeom>
            <a:ln w="6350">
              <a:solidFill>
                <a:srgbClr val="D9DDDA"/>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000" dirty="0" smtClean="0">
                  <a:solidFill>
                    <a:srgbClr val="000066"/>
                  </a:solidFill>
                  <a:latin typeface="Arial" panose="020B0604020202020204" pitchFamily="34" charset="0"/>
                  <a:cs typeface="Arial" panose="020B0604020202020204" pitchFamily="34" charset="0"/>
                </a:rPr>
                <a:t>Hazardous Material Management &amp; Disposal</a:t>
              </a:r>
            </a:p>
          </p:txBody>
        </p:sp>
        <p:sp>
          <p:nvSpPr>
            <p:cNvPr id="83" name="Rectangle 82"/>
            <p:cNvSpPr/>
            <p:nvPr/>
          </p:nvSpPr>
          <p:spPr>
            <a:xfrm>
              <a:off x="6849563" y="4085221"/>
              <a:ext cx="1729740" cy="212400"/>
            </a:xfrm>
            <a:prstGeom prst="rect">
              <a:avLst/>
            </a:prstGeom>
            <a:ln w="6350">
              <a:solidFill>
                <a:srgbClr val="D9DDDA"/>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000" dirty="0" smtClean="0">
                  <a:solidFill>
                    <a:srgbClr val="000066"/>
                  </a:solidFill>
                  <a:latin typeface="Arial" panose="020B0604020202020204" pitchFamily="34" charset="0"/>
                  <a:cs typeface="Arial" panose="020B0604020202020204" pitchFamily="34" charset="0"/>
                </a:rPr>
                <a:t>Civil Contractor</a:t>
              </a:r>
            </a:p>
          </p:txBody>
        </p:sp>
        <p:sp>
          <p:nvSpPr>
            <p:cNvPr id="84" name="Rectangle 83"/>
            <p:cNvSpPr/>
            <p:nvPr/>
          </p:nvSpPr>
          <p:spPr>
            <a:xfrm>
              <a:off x="6849563" y="4363378"/>
              <a:ext cx="1729740" cy="212400"/>
            </a:xfrm>
            <a:prstGeom prst="rect">
              <a:avLst/>
            </a:prstGeom>
            <a:ln w="6350">
              <a:solidFill>
                <a:srgbClr val="D9DDDA"/>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000" dirty="0" smtClean="0">
                  <a:solidFill>
                    <a:srgbClr val="000066"/>
                  </a:solidFill>
                  <a:latin typeface="Arial" panose="020B0604020202020204" pitchFamily="34" charset="0"/>
                  <a:cs typeface="Arial" panose="020B0604020202020204" pitchFamily="34" charset="0"/>
                </a:rPr>
                <a:t>Demolition Contractor</a:t>
              </a:r>
            </a:p>
          </p:txBody>
        </p:sp>
        <p:sp>
          <p:nvSpPr>
            <p:cNvPr id="85" name="Rectangle 84"/>
            <p:cNvSpPr/>
            <p:nvPr/>
          </p:nvSpPr>
          <p:spPr>
            <a:xfrm>
              <a:off x="4788024" y="5301208"/>
              <a:ext cx="1729740" cy="212400"/>
            </a:xfrm>
            <a:prstGeom prst="rect">
              <a:avLst/>
            </a:prstGeom>
            <a:ln w="6350">
              <a:solidFill>
                <a:srgbClr val="D9DDDA"/>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000" dirty="0" smtClean="0">
                  <a:solidFill>
                    <a:srgbClr val="000066"/>
                  </a:solidFill>
                  <a:latin typeface="Arial" panose="020B0604020202020204" pitchFamily="34" charset="0"/>
                  <a:cs typeface="Arial" panose="020B0604020202020204" pitchFamily="34" charset="0"/>
                </a:rPr>
                <a:t>Handling Equipment</a:t>
              </a:r>
              <a:endParaRPr lang="en-GB" sz="1000" dirty="0">
                <a:solidFill>
                  <a:srgbClr val="000066"/>
                </a:solidFill>
                <a:latin typeface="Arial" panose="020B0604020202020204" pitchFamily="34" charset="0"/>
                <a:cs typeface="Arial" panose="020B0604020202020204" pitchFamily="34" charset="0"/>
              </a:endParaRPr>
            </a:p>
          </p:txBody>
        </p:sp>
        <p:sp>
          <p:nvSpPr>
            <p:cNvPr id="86" name="Rectangle 85"/>
            <p:cNvSpPr/>
            <p:nvPr/>
          </p:nvSpPr>
          <p:spPr>
            <a:xfrm>
              <a:off x="4786476" y="5013176"/>
              <a:ext cx="1729740" cy="212400"/>
            </a:xfrm>
            <a:prstGeom prst="rect">
              <a:avLst/>
            </a:prstGeom>
            <a:ln w="6350">
              <a:solidFill>
                <a:srgbClr val="D9DDDA"/>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000" dirty="0" smtClean="0">
                  <a:solidFill>
                    <a:srgbClr val="000066"/>
                  </a:solidFill>
                  <a:latin typeface="Arial" panose="020B0604020202020204" pitchFamily="34" charset="0"/>
                  <a:cs typeface="Arial" panose="020B0604020202020204" pitchFamily="34" charset="0"/>
                </a:rPr>
                <a:t>Onshore Cranage</a:t>
              </a:r>
            </a:p>
          </p:txBody>
        </p:sp>
        <p:sp>
          <p:nvSpPr>
            <p:cNvPr id="87" name="Rectangle 86"/>
            <p:cNvSpPr/>
            <p:nvPr/>
          </p:nvSpPr>
          <p:spPr>
            <a:xfrm>
              <a:off x="4788024" y="5769260"/>
              <a:ext cx="1729740" cy="212400"/>
            </a:xfrm>
            <a:prstGeom prst="rect">
              <a:avLst/>
            </a:prstGeom>
            <a:ln w="6350">
              <a:solidFill>
                <a:srgbClr val="D9DDDA"/>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000" dirty="0" smtClean="0">
                  <a:solidFill>
                    <a:srgbClr val="000066"/>
                  </a:solidFill>
                  <a:latin typeface="Arial" panose="020B0604020202020204" pitchFamily="34" charset="0"/>
                  <a:cs typeface="Arial" panose="020B0604020202020204" pitchFamily="34" charset="0"/>
                </a:rPr>
                <a:t>Metal Recycling Facilities</a:t>
              </a:r>
            </a:p>
          </p:txBody>
        </p:sp>
        <p:cxnSp>
          <p:nvCxnSpPr>
            <p:cNvPr id="89" name="Straight Connector 88"/>
            <p:cNvCxnSpPr/>
            <p:nvPr/>
          </p:nvCxnSpPr>
          <p:spPr>
            <a:xfrm flipV="1">
              <a:off x="831512" y="1993301"/>
              <a:ext cx="7884249" cy="0"/>
            </a:xfrm>
            <a:prstGeom prst="line">
              <a:avLst/>
            </a:prstGeom>
            <a:ln w="6350">
              <a:solidFill>
                <a:srgbClr val="000066"/>
              </a:solidFill>
            </a:ln>
            <a:effectLst/>
          </p:spPr>
          <p:style>
            <a:lnRef idx="2">
              <a:schemeClr val="accent1"/>
            </a:lnRef>
            <a:fillRef idx="0">
              <a:schemeClr val="accent1"/>
            </a:fillRef>
            <a:effectRef idx="1">
              <a:schemeClr val="accent1"/>
            </a:effectRef>
            <a:fontRef idx="minor">
              <a:schemeClr val="tx1"/>
            </a:fontRef>
          </p:style>
        </p:cxnSp>
        <p:pic>
          <p:nvPicPr>
            <p:cNvPr id="90"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09036" y="2065309"/>
              <a:ext cx="1330716" cy="715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1" name="Picture 7" descr="Image result for augean north sea servic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5111" y="3208851"/>
              <a:ext cx="1774681" cy="514501"/>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3520" y="4896842"/>
              <a:ext cx="1472236" cy="696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3"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3520" y="5630932"/>
              <a:ext cx="1724264" cy="538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4" name="Rectangle 93"/>
            <p:cNvSpPr/>
            <p:nvPr/>
          </p:nvSpPr>
          <p:spPr>
            <a:xfrm>
              <a:off x="2807803" y="1592796"/>
              <a:ext cx="1848357" cy="364500"/>
            </a:xfrm>
            <a:prstGeom prst="rect">
              <a:avLst/>
            </a:prstGeom>
            <a:ln w="6350">
              <a:solidFill>
                <a:srgbClr val="000066"/>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100" b="1" dirty="0" smtClean="0">
                  <a:solidFill>
                    <a:srgbClr val="000066"/>
                  </a:solidFill>
                  <a:latin typeface="Arial" panose="020B0604020202020204" pitchFamily="34" charset="0"/>
                  <a:cs typeface="Arial" panose="020B0604020202020204" pitchFamily="34" charset="0"/>
                </a:rPr>
                <a:t>Skills</a:t>
              </a:r>
            </a:p>
          </p:txBody>
        </p:sp>
        <p:sp>
          <p:nvSpPr>
            <p:cNvPr id="95" name="Rectangle 94"/>
            <p:cNvSpPr/>
            <p:nvPr/>
          </p:nvSpPr>
          <p:spPr>
            <a:xfrm>
              <a:off x="4656161" y="1592796"/>
              <a:ext cx="1972517" cy="364500"/>
            </a:xfrm>
            <a:prstGeom prst="rect">
              <a:avLst/>
            </a:prstGeom>
            <a:ln w="6350">
              <a:solidFill>
                <a:srgbClr val="000066"/>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100" b="1" dirty="0" smtClean="0">
                  <a:solidFill>
                    <a:srgbClr val="000066"/>
                  </a:solidFill>
                  <a:latin typeface="Arial" panose="020B0604020202020204" pitchFamily="34" charset="0"/>
                  <a:cs typeface="Arial" panose="020B0604020202020204" pitchFamily="34" charset="0"/>
                </a:rPr>
                <a:t>Infrastructure </a:t>
              </a:r>
            </a:p>
            <a:p>
              <a:pPr algn="ctr"/>
              <a:r>
                <a:rPr lang="en-GB" sz="1100" b="1" dirty="0" smtClean="0">
                  <a:solidFill>
                    <a:srgbClr val="000066"/>
                  </a:solidFill>
                  <a:latin typeface="Arial" panose="020B0604020202020204" pitchFamily="34" charset="0"/>
                  <a:cs typeface="Arial" panose="020B0604020202020204" pitchFamily="34" charset="0"/>
                </a:rPr>
                <a:t>&amp; Equipment</a:t>
              </a:r>
            </a:p>
          </p:txBody>
        </p:sp>
        <p:sp>
          <p:nvSpPr>
            <p:cNvPr id="96" name="Rectangle 95"/>
            <p:cNvSpPr/>
            <p:nvPr/>
          </p:nvSpPr>
          <p:spPr>
            <a:xfrm>
              <a:off x="6628678" y="1592796"/>
              <a:ext cx="2090191" cy="364500"/>
            </a:xfrm>
            <a:prstGeom prst="rect">
              <a:avLst/>
            </a:prstGeom>
            <a:ln w="6350">
              <a:solidFill>
                <a:srgbClr val="000066"/>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100" b="1" dirty="0" smtClean="0">
                  <a:solidFill>
                    <a:srgbClr val="000066"/>
                  </a:solidFill>
                  <a:latin typeface="Arial" panose="020B0604020202020204" pitchFamily="34" charset="0"/>
                  <a:cs typeface="Arial" panose="020B0604020202020204" pitchFamily="34" charset="0"/>
                </a:rPr>
                <a:t>Supply Chain</a:t>
              </a:r>
            </a:p>
          </p:txBody>
        </p:sp>
        <p:sp>
          <p:nvSpPr>
            <p:cNvPr id="97" name="Rectangle 96"/>
            <p:cNvSpPr/>
            <p:nvPr/>
          </p:nvSpPr>
          <p:spPr>
            <a:xfrm>
              <a:off x="2880023" y="2900633"/>
              <a:ext cx="1729740" cy="280800"/>
            </a:xfrm>
            <a:prstGeom prst="rect">
              <a:avLst/>
            </a:prstGeom>
            <a:ln w="6350">
              <a:solidFill>
                <a:srgbClr val="D9DDDA"/>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000" dirty="0" smtClean="0">
                  <a:solidFill>
                    <a:srgbClr val="000066"/>
                  </a:solidFill>
                  <a:latin typeface="Arial" panose="020B0604020202020204" pitchFamily="34" charset="0"/>
                  <a:cs typeface="Arial" panose="020B0604020202020204" pitchFamily="34" charset="0"/>
                </a:rPr>
                <a:t>Waste Material Characterisation</a:t>
              </a:r>
            </a:p>
          </p:txBody>
        </p:sp>
        <p:cxnSp>
          <p:nvCxnSpPr>
            <p:cNvPr id="98" name="Straight Connector 97"/>
            <p:cNvCxnSpPr/>
            <p:nvPr/>
          </p:nvCxnSpPr>
          <p:spPr>
            <a:xfrm>
              <a:off x="831512" y="2857397"/>
              <a:ext cx="7887357" cy="0"/>
            </a:xfrm>
            <a:prstGeom prst="line">
              <a:avLst/>
            </a:prstGeom>
            <a:ln w="6350">
              <a:solidFill>
                <a:srgbClr val="000066"/>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a:off x="831512" y="4041800"/>
              <a:ext cx="7887357" cy="0"/>
            </a:xfrm>
            <a:prstGeom prst="line">
              <a:avLst/>
            </a:prstGeom>
            <a:ln w="6350">
              <a:solidFill>
                <a:srgbClr val="000066"/>
              </a:solidFill>
            </a:ln>
            <a:effectLst/>
          </p:spPr>
          <p:style>
            <a:lnRef idx="2">
              <a:schemeClr val="accent1"/>
            </a:lnRef>
            <a:fillRef idx="0">
              <a:schemeClr val="accent1"/>
            </a:fillRef>
            <a:effectRef idx="1">
              <a:schemeClr val="accent1"/>
            </a:effectRef>
            <a:fontRef idx="minor">
              <a:schemeClr val="tx1"/>
            </a:fontRef>
          </p:style>
        </p:cxnSp>
        <p:sp>
          <p:nvSpPr>
            <p:cNvPr id="100" name="Rectangle 99"/>
            <p:cNvSpPr/>
            <p:nvPr/>
          </p:nvSpPr>
          <p:spPr>
            <a:xfrm>
              <a:off x="2880023" y="4359171"/>
              <a:ext cx="1729740" cy="212400"/>
            </a:xfrm>
            <a:prstGeom prst="rect">
              <a:avLst/>
            </a:prstGeom>
            <a:ln w="6350">
              <a:solidFill>
                <a:srgbClr val="D9DDDA"/>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000" dirty="0" smtClean="0">
                  <a:solidFill>
                    <a:srgbClr val="000066"/>
                  </a:solidFill>
                  <a:latin typeface="Arial" panose="020B0604020202020204" pitchFamily="34" charset="0"/>
                  <a:cs typeface="Arial" panose="020B0604020202020204" pitchFamily="34" charset="0"/>
                </a:rPr>
                <a:t>Onshore Dismantling</a:t>
              </a:r>
            </a:p>
          </p:txBody>
        </p:sp>
        <p:sp>
          <p:nvSpPr>
            <p:cNvPr id="101" name="Rectangle 100"/>
            <p:cNvSpPr/>
            <p:nvPr/>
          </p:nvSpPr>
          <p:spPr>
            <a:xfrm>
              <a:off x="4832474" y="4355998"/>
              <a:ext cx="1729740" cy="212400"/>
            </a:xfrm>
            <a:prstGeom prst="rect">
              <a:avLst/>
            </a:prstGeom>
            <a:ln w="6350">
              <a:solidFill>
                <a:srgbClr val="D9DDDA"/>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000" dirty="0" smtClean="0">
                  <a:solidFill>
                    <a:srgbClr val="000066"/>
                  </a:solidFill>
                  <a:latin typeface="Arial" panose="020B0604020202020204" pitchFamily="34" charset="0"/>
                  <a:cs typeface="Arial" panose="020B0604020202020204" pitchFamily="34" charset="0"/>
                </a:rPr>
                <a:t>Cutting Equipment</a:t>
              </a:r>
              <a:endParaRPr lang="en-GB" sz="1000" dirty="0">
                <a:solidFill>
                  <a:srgbClr val="000066"/>
                </a:solidFill>
                <a:latin typeface="Arial" panose="020B0604020202020204" pitchFamily="34" charset="0"/>
                <a:cs typeface="Arial" panose="020B0604020202020204" pitchFamily="34" charset="0"/>
              </a:endParaRPr>
            </a:p>
          </p:txBody>
        </p:sp>
        <p:sp>
          <p:nvSpPr>
            <p:cNvPr id="102" name="Rectangle 101"/>
            <p:cNvSpPr/>
            <p:nvPr/>
          </p:nvSpPr>
          <p:spPr>
            <a:xfrm>
              <a:off x="6842884" y="2923555"/>
              <a:ext cx="1729740" cy="401894"/>
            </a:xfrm>
            <a:prstGeom prst="rect">
              <a:avLst/>
            </a:prstGeom>
            <a:ln w="6350">
              <a:solidFill>
                <a:srgbClr val="D9DDDA"/>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000" dirty="0" smtClean="0">
                  <a:solidFill>
                    <a:srgbClr val="000066"/>
                  </a:solidFill>
                  <a:latin typeface="Arial" panose="020B0604020202020204" pitchFamily="34" charset="0"/>
                  <a:cs typeface="Arial" panose="020B0604020202020204" pitchFamily="34" charset="0"/>
                </a:rPr>
                <a:t>Waste Reuse &amp; Recycling Contractor</a:t>
              </a:r>
            </a:p>
          </p:txBody>
        </p:sp>
        <p:sp>
          <p:nvSpPr>
            <p:cNvPr id="103" name="Rectangle 102"/>
            <p:cNvSpPr/>
            <p:nvPr/>
          </p:nvSpPr>
          <p:spPr>
            <a:xfrm>
              <a:off x="6849563" y="5762104"/>
              <a:ext cx="1729740" cy="403200"/>
            </a:xfrm>
            <a:prstGeom prst="rect">
              <a:avLst/>
            </a:prstGeom>
            <a:ln w="6350">
              <a:solidFill>
                <a:srgbClr val="D9DDDA"/>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000" dirty="0" smtClean="0">
                  <a:solidFill>
                    <a:srgbClr val="000066"/>
                  </a:solidFill>
                  <a:latin typeface="Arial" panose="020B0604020202020204" pitchFamily="34" charset="0"/>
                  <a:cs typeface="Arial" panose="020B0604020202020204" pitchFamily="34" charset="0"/>
                </a:rPr>
                <a:t>Waste Reuse &amp; Recycling Contractor</a:t>
              </a:r>
            </a:p>
          </p:txBody>
        </p:sp>
        <p:sp>
          <p:nvSpPr>
            <p:cNvPr id="104" name="Rectangle 103"/>
            <p:cNvSpPr/>
            <p:nvPr/>
          </p:nvSpPr>
          <p:spPr>
            <a:xfrm>
              <a:off x="6849563" y="4635085"/>
              <a:ext cx="1729740" cy="212400"/>
            </a:xfrm>
            <a:prstGeom prst="rect">
              <a:avLst/>
            </a:prstGeom>
            <a:ln w="6350">
              <a:solidFill>
                <a:srgbClr val="D9DDDA"/>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000" dirty="0" smtClean="0">
                  <a:solidFill>
                    <a:srgbClr val="000066"/>
                  </a:solidFill>
                  <a:latin typeface="Arial" panose="020B0604020202020204" pitchFamily="34" charset="0"/>
                  <a:cs typeface="Arial" panose="020B0604020202020204" pitchFamily="34" charset="0"/>
                </a:rPr>
                <a:t>Engineering Consultants</a:t>
              </a:r>
            </a:p>
          </p:txBody>
        </p:sp>
        <p:sp>
          <p:nvSpPr>
            <p:cNvPr id="105" name="Rectangle 104"/>
            <p:cNvSpPr/>
            <p:nvPr/>
          </p:nvSpPr>
          <p:spPr>
            <a:xfrm>
              <a:off x="4788024" y="2032929"/>
              <a:ext cx="1729740" cy="212400"/>
            </a:xfrm>
            <a:prstGeom prst="rect">
              <a:avLst/>
            </a:prstGeom>
            <a:ln w="6350">
              <a:solidFill>
                <a:srgbClr val="D9DDDA"/>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000" dirty="0" smtClean="0">
                  <a:solidFill>
                    <a:srgbClr val="000066"/>
                  </a:solidFill>
                  <a:latin typeface="Arial" panose="020B0604020202020204" pitchFamily="34" charset="0"/>
                  <a:cs typeface="Arial" panose="020B0604020202020204" pitchFamily="34" charset="0"/>
                </a:rPr>
                <a:t>Handling Equipment</a:t>
              </a:r>
              <a:endParaRPr lang="en-GB" sz="1000" dirty="0">
                <a:solidFill>
                  <a:srgbClr val="000066"/>
                </a:solidFill>
                <a:latin typeface="Arial" panose="020B0604020202020204" pitchFamily="34" charset="0"/>
                <a:cs typeface="Arial" panose="020B0604020202020204" pitchFamily="34" charset="0"/>
              </a:endParaRPr>
            </a:p>
          </p:txBody>
        </p:sp>
        <p:sp>
          <p:nvSpPr>
            <p:cNvPr id="106" name="Rectangle 105"/>
            <p:cNvSpPr/>
            <p:nvPr/>
          </p:nvSpPr>
          <p:spPr>
            <a:xfrm>
              <a:off x="4788024" y="2284957"/>
              <a:ext cx="1729740" cy="212400"/>
            </a:xfrm>
            <a:prstGeom prst="rect">
              <a:avLst/>
            </a:prstGeom>
            <a:ln w="6350">
              <a:solidFill>
                <a:srgbClr val="D9DDDA"/>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000" dirty="0" smtClean="0">
                  <a:solidFill>
                    <a:srgbClr val="000066"/>
                  </a:solidFill>
                  <a:latin typeface="Arial" panose="020B0604020202020204" pitchFamily="34" charset="0"/>
                  <a:cs typeface="Arial" panose="020B0604020202020204" pitchFamily="34" charset="0"/>
                </a:rPr>
                <a:t>Onshore Yard Space</a:t>
              </a:r>
              <a:endParaRPr lang="en-GB" sz="1000" dirty="0">
                <a:solidFill>
                  <a:srgbClr val="000066"/>
                </a:solidFill>
                <a:latin typeface="Arial" panose="020B0604020202020204" pitchFamily="34" charset="0"/>
                <a:cs typeface="Arial" panose="020B0604020202020204" pitchFamily="34" charset="0"/>
              </a:endParaRPr>
            </a:p>
          </p:txBody>
        </p:sp>
        <p:sp>
          <p:nvSpPr>
            <p:cNvPr id="107" name="Rectangle 106"/>
            <p:cNvSpPr/>
            <p:nvPr/>
          </p:nvSpPr>
          <p:spPr>
            <a:xfrm>
              <a:off x="4788024" y="2540593"/>
              <a:ext cx="1729740" cy="280800"/>
            </a:xfrm>
            <a:prstGeom prst="rect">
              <a:avLst/>
            </a:prstGeom>
            <a:ln w="6350">
              <a:solidFill>
                <a:srgbClr val="D9DDDA"/>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000" dirty="0" smtClean="0">
                  <a:solidFill>
                    <a:srgbClr val="000066"/>
                  </a:solidFill>
                  <a:latin typeface="Arial" panose="020B0604020202020204" pitchFamily="34" charset="0"/>
                  <a:cs typeface="Arial" panose="020B0604020202020204" pitchFamily="34" charset="0"/>
                </a:rPr>
                <a:t>Quayside Strength &amp; Extent</a:t>
              </a:r>
              <a:endParaRPr lang="en-GB" sz="1000" dirty="0">
                <a:solidFill>
                  <a:srgbClr val="000066"/>
                </a:solidFill>
                <a:latin typeface="Arial" panose="020B0604020202020204" pitchFamily="34" charset="0"/>
                <a:cs typeface="Arial" panose="020B0604020202020204" pitchFamily="34" charset="0"/>
              </a:endParaRPr>
            </a:p>
          </p:txBody>
        </p:sp>
        <p:cxnSp>
          <p:nvCxnSpPr>
            <p:cNvPr id="108" name="Straight Connector 107"/>
            <p:cNvCxnSpPr/>
            <p:nvPr/>
          </p:nvCxnSpPr>
          <p:spPr>
            <a:xfrm>
              <a:off x="827584" y="4905164"/>
              <a:ext cx="7887357" cy="0"/>
            </a:xfrm>
            <a:prstGeom prst="line">
              <a:avLst/>
            </a:prstGeom>
            <a:ln w="6350">
              <a:solidFill>
                <a:srgbClr val="000066"/>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831512" y="5629705"/>
              <a:ext cx="7887357" cy="0"/>
            </a:xfrm>
            <a:prstGeom prst="line">
              <a:avLst/>
            </a:prstGeom>
            <a:ln w="6350">
              <a:solidFill>
                <a:srgbClr val="000066"/>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4656161" y="1997221"/>
              <a:ext cx="0" cy="4172544"/>
            </a:xfrm>
            <a:prstGeom prst="line">
              <a:avLst/>
            </a:prstGeom>
            <a:ln w="6350">
              <a:solidFill>
                <a:srgbClr val="000066"/>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2807804" y="1993301"/>
              <a:ext cx="0" cy="4169896"/>
            </a:xfrm>
            <a:prstGeom prst="line">
              <a:avLst/>
            </a:prstGeom>
            <a:ln w="6350">
              <a:solidFill>
                <a:srgbClr val="000066"/>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6628678" y="1993301"/>
              <a:ext cx="0" cy="4169896"/>
            </a:xfrm>
            <a:prstGeom prst="line">
              <a:avLst/>
            </a:prstGeom>
            <a:ln w="6350">
              <a:solidFill>
                <a:srgbClr val="000066"/>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8718869" y="1995408"/>
              <a:ext cx="0" cy="4169896"/>
            </a:xfrm>
            <a:prstGeom prst="line">
              <a:avLst/>
            </a:prstGeom>
            <a:ln w="6350">
              <a:solidFill>
                <a:srgbClr val="000066"/>
              </a:solidFill>
            </a:ln>
            <a:effectLst/>
          </p:spPr>
          <p:style>
            <a:lnRef idx="2">
              <a:schemeClr val="accent1"/>
            </a:lnRef>
            <a:fillRef idx="0">
              <a:schemeClr val="accent1"/>
            </a:fillRef>
            <a:effectRef idx="1">
              <a:schemeClr val="accent1"/>
            </a:effectRef>
            <a:fontRef idx="minor">
              <a:schemeClr val="tx1"/>
            </a:fontRef>
          </p:style>
        </p:cxnSp>
      </p:grpSp>
      <p:cxnSp>
        <p:nvCxnSpPr>
          <p:cNvPr id="2061" name="Straight Connector 2060"/>
          <p:cNvCxnSpPr/>
          <p:nvPr/>
        </p:nvCxnSpPr>
        <p:spPr>
          <a:xfrm>
            <a:off x="467544" y="1997221"/>
            <a:ext cx="0" cy="3916055"/>
          </a:xfrm>
          <a:prstGeom prst="line">
            <a:avLst/>
          </a:prstGeom>
          <a:ln w="19050">
            <a:solidFill>
              <a:srgbClr val="C0392B"/>
            </a:solidFill>
          </a:ln>
        </p:spPr>
        <p:style>
          <a:lnRef idx="1">
            <a:schemeClr val="accent1"/>
          </a:lnRef>
          <a:fillRef idx="0">
            <a:schemeClr val="accent1"/>
          </a:fillRef>
          <a:effectRef idx="0">
            <a:schemeClr val="accent1"/>
          </a:effectRef>
          <a:fontRef idx="minor">
            <a:schemeClr val="tx1"/>
          </a:fontRef>
        </p:style>
      </p:cxnSp>
      <p:cxnSp>
        <p:nvCxnSpPr>
          <p:cNvPr id="2064" name="Straight Arrow Connector 2063"/>
          <p:cNvCxnSpPr/>
          <p:nvPr/>
        </p:nvCxnSpPr>
        <p:spPr>
          <a:xfrm>
            <a:off x="467544" y="2493733"/>
            <a:ext cx="360040" cy="0"/>
          </a:xfrm>
          <a:prstGeom prst="straightConnector1">
            <a:avLst/>
          </a:prstGeom>
          <a:ln w="19050">
            <a:solidFill>
              <a:srgbClr val="C0392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a:off x="467544" y="3429000"/>
            <a:ext cx="360040" cy="0"/>
          </a:xfrm>
          <a:prstGeom prst="straightConnector1">
            <a:avLst/>
          </a:prstGeom>
          <a:ln w="19050">
            <a:solidFill>
              <a:srgbClr val="C0392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a:off x="467544" y="4509120"/>
            <a:ext cx="360040" cy="0"/>
          </a:xfrm>
          <a:prstGeom prst="straightConnector1">
            <a:avLst/>
          </a:prstGeom>
          <a:ln w="19050">
            <a:solidFill>
              <a:srgbClr val="C0392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a:off x="467544" y="5265204"/>
            <a:ext cx="360040" cy="0"/>
          </a:xfrm>
          <a:prstGeom prst="straightConnector1">
            <a:avLst/>
          </a:prstGeom>
          <a:ln w="19050">
            <a:solidFill>
              <a:srgbClr val="C0392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a:off x="471472" y="5913276"/>
            <a:ext cx="360040" cy="0"/>
          </a:xfrm>
          <a:prstGeom prst="straightConnector1">
            <a:avLst/>
          </a:prstGeom>
          <a:ln w="19050">
            <a:solidFill>
              <a:srgbClr val="C0392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1335" y="6356352"/>
            <a:ext cx="4160347" cy="513450"/>
            <a:chOff x="-11335" y="6356352"/>
            <a:chExt cx="4160347" cy="513450"/>
          </a:xfrm>
        </p:grpSpPr>
        <p:sp>
          <p:nvSpPr>
            <p:cNvPr id="50" name="Rectangle 49"/>
            <p:cNvSpPr/>
            <p:nvPr/>
          </p:nvSpPr>
          <p:spPr>
            <a:xfrm>
              <a:off x="-11335" y="6356352"/>
              <a:ext cx="633239" cy="51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p:nvPr/>
          </p:nvSpPr>
          <p:spPr>
            <a:xfrm>
              <a:off x="621904" y="6573150"/>
              <a:ext cx="3527108" cy="296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2" name="Picture 51"/>
          <p:cNvPicPr/>
          <p:nvPr/>
        </p:nvPicPr>
        <p:blipFill>
          <a:blip r:embed="rId8"/>
          <a:stretch>
            <a:fillRect/>
          </a:stretch>
        </p:blipFill>
        <p:spPr>
          <a:xfrm>
            <a:off x="15247" y="6309320"/>
            <a:ext cx="633601" cy="534145"/>
          </a:xfrm>
          <a:prstGeom prst="rect">
            <a:avLst/>
          </a:prstGeom>
        </p:spPr>
      </p:pic>
    </p:spTree>
    <p:extLst>
      <p:ext uri="{BB962C8B-B14F-4D97-AF65-F5344CB8AC3E}">
        <p14:creationId xmlns:p14="http://schemas.microsoft.com/office/powerpoint/2010/main" val="21718852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Market Differentiation</a:t>
            </a:r>
            <a:endParaRPr lang="en-GB" dirty="0"/>
          </a:p>
        </p:txBody>
      </p:sp>
      <p:sp>
        <p:nvSpPr>
          <p:cNvPr id="3" name="Slide Number Placeholder 2"/>
          <p:cNvSpPr>
            <a:spLocks noGrp="1"/>
          </p:cNvSpPr>
          <p:nvPr>
            <p:ph type="sldNum" sz="quarter" idx="11"/>
          </p:nvPr>
        </p:nvSpPr>
        <p:spPr/>
        <p:txBody>
          <a:bodyPr/>
          <a:lstStyle/>
          <a:p>
            <a:pPr>
              <a:defRPr/>
            </a:pPr>
            <a:fld id="{0B62ED34-0D7F-47A2-9D44-A804AAFAB212}" type="slidenum">
              <a:rPr lang="en-GB" smtClean="0"/>
              <a:pPr>
                <a:defRPr/>
              </a:pPr>
              <a:t>11</a:t>
            </a:fld>
            <a:endParaRPr lang="en-GB" dirty="0"/>
          </a:p>
        </p:txBody>
      </p:sp>
      <p:sp>
        <p:nvSpPr>
          <p:cNvPr id="4" name="Rectangle 3"/>
          <p:cNvSpPr/>
          <p:nvPr/>
        </p:nvSpPr>
        <p:spPr>
          <a:xfrm>
            <a:off x="4051543" y="1225140"/>
            <a:ext cx="1040914" cy="283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cs typeface="Arial" panose="020B0604020202020204" pitchFamily="34" charset="0"/>
            </a:endParaRPr>
          </a:p>
        </p:txBody>
      </p:sp>
      <p:grpSp>
        <p:nvGrpSpPr>
          <p:cNvPr id="33" name="Group 32"/>
          <p:cNvGrpSpPr/>
          <p:nvPr/>
        </p:nvGrpSpPr>
        <p:grpSpPr>
          <a:xfrm>
            <a:off x="679812" y="5544452"/>
            <a:ext cx="7784377" cy="679969"/>
            <a:chOff x="668813" y="4066457"/>
            <a:chExt cx="7784377" cy="679969"/>
          </a:xfrm>
        </p:grpSpPr>
        <p:sp>
          <p:nvSpPr>
            <p:cNvPr id="34" name="TextBox 33"/>
            <p:cNvSpPr txBox="1"/>
            <p:nvPr/>
          </p:nvSpPr>
          <p:spPr>
            <a:xfrm>
              <a:off x="668813" y="4155495"/>
              <a:ext cx="7784377" cy="590931"/>
            </a:xfrm>
            <a:prstGeom prst="rect">
              <a:avLst/>
            </a:prstGeom>
            <a:noFill/>
          </p:spPr>
          <p:txBody>
            <a:bodyPr wrap="square" rtlCol="0">
              <a:sp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000066"/>
                  </a:solidFill>
                  <a:effectLst/>
                  <a:uLnTx/>
                  <a:uFillTx/>
                  <a:latin typeface="Arial" panose="020B0604020202020204" pitchFamily="34" charset="0"/>
                  <a:cs typeface="Arial" panose="020B0604020202020204" pitchFamily="34" charset="0"/>
                </a:rPr>
                <a:t>Three</a:t>
              </a:r>
              <a:r>
                <a:rPr kumimoji="0" lang="en-US" sz="900" b="0" i="0" u="none" strike="noStrike" kern="0" cap="none" spc="0" normalizeH="0" noProof="0" dirty="0" smtClean="0">
                  <a:ln>
                    <a:noFill/>
                  </a:ln>
                  <a:solidFill>
                    <a:srgbClr val="000066"/>
                  </a:solidFill>
                  <a:effectLst/>
                  <a:uLnTx/>
                  <a:uFillTx/>
                  <a:latin typeface="Arial" panose="020B0604020202020204" pitchFamily="34" charset="0"/>
                  <a:cs typeface="Arial" panose="020B0604020202020204" pitchFamily="34" charset="0"/>
                </a:rPr>
                <a:t> Ports, Two Estuaries one integrated solution is the offering to all the markets. However the supply chain offering in Dundee exceeds anything any of the Scottish Ports can offer. In particular  the availability of 60acres of space and a quayside that can be loaded to </a:t>
              </a:r>
              <a:r>
                <a:rPr lang="en-US" sz="900" kern="0" dirty="0" smtClean="0">
                  <a:solidFill>
                    <a:srgbClr val="000066"/>
                  </a:solidFill>
                  <a:latin typeface="Arial" panose="020B0604020202020204" pitchFamily="34" charset="0"/>
                  <a:cs typeface="Arial" panose="020B0604020202020204" pitchFamily="34" charset="0"/>
                </a:rPr>
                <a:t>45,000tm along with </a:t>
              </a:r>
              <a:r>
                <a:rPr lang="en-US" sz="900" kern="0" dirty="0">
                  <a:solidFill>
                    <a:srgbClr val="000066"/>
                  </a:solidFill>
                  <a:latin typeface="Arial" panose="020B0604020202020204" pitchFamily="34" charset="0"/>
                  <a:cs typeface="Arial" panose="020B0604020202020204" pitchFamily="34" charset="0"/>
                </a:rPr>
                <a:t>the capability to offload large reels </a:t>
              </a:r>
              <a:r>
                <a:rPr lang="en-US" sz="900" kern="0" dirty="0" smtClean="0">
                  <a:solidFill>
                    <a:srgbClr val="000066"/>
                  </a:solidFill>
                  <a:latin typeface="Arial" panose="020B0604020202020204" pitchFamily="34" charset="0"/>
                  <a:cs typeface="Arial" panose="020B0604020202020204" pitchFamily="34" charset="0"/>
                </a:rPr>
                <a:t>or components from </a:t>
              </a:r>
              <a:r>
                <a:rPr lang="en-US" sz="900" kern="0" dirty="0">
                  <a:solidFill>
                    <a:srgbClr val="000066"/>
                  </a:solidFill>
                  <a:latin typeface="Arial" panose="020B0604020202020204" pitchFamily="34" charset="0"/>
                  <a:cs typeface="Arial" panose="020B0604020202020204" pitchFamily="34" charset="0"/>
                </a:rPr>
                <a:t>vessels directly into an on-site </a:t>
              </a:r>
              <a:r>
                <a:rPr lang="en-US" sz="900" kern="0" dirty="0" smtClean="0">
                  <a:solidFill>
                    <a:srgbClr val="000066"/>
                  </a:solidFill>
                  <a:latin typeface="Arial" panose="020B0604020202020204" pitchFamily="34" charset="0"/>
                  <a:cs typeface="Arial" panose="020B0604020202020204" pitchFamily="34" charset="0"/>
                </a:rPr>
                <a:t>NORM decontamination facility using a 1500t crane.</a:t>
              </a:r>
              <a:endParaRPr kumimoji="0" lang="en-US" sz="900" b="0" i="0" u="none" strike="noStrike" kern="0" cap="none" spc="0" normalizeH="0" baseline="0" noProof="0" dirty="0" smtClean="0">
                <a:ln>
                  <a:noFill/>
                </a:ln>
                <a:solidFill>
                  <a:srgbClr val="000066"/>
                </a:solidFill>
                <a:effectLst/>
                <a:uLnTx/>
                <a:uFillTx/>
                <a:latin typeface="Arial" panose="020B0604020202020204" pitchFamily="34" charset="0"/>
                <a:cs typeface="Arial" panose="020B0604020202020204" pitchFamily="34" charset="0"/>
              </a:endParaRPr>
            </a:p>
          </p:txBody>
        </p:sp>
        <p:cxnSp>
          <p:nvCxnSpPr>
            <p:cNvPr id="35" name="Straight Connector 34"/>
            <p:cNvCxnSpPr/>
            <p:nvPr/>
          </p:nvCxnSpPr>
          <p:spPr>
            <a:xfrm>
              <a:off x="696967" y="4066457"/>
              <a:ext cx="7756223" cy="0"/>
            </a:xfrm>
            <a:prstGeom prst="line">
              <a:avLst/>
            </a:prstGeom>
            <a:noFill/>
            <a:ln w="3175" cap="flat" cmpd="sng" algn="ctr">
              <a:solidFill>
                <a:srgbClr val="95A5A6"/>
              </a:solidFill>
              <a:prstDash val="solid"/>
            </a:ln>
            <a:effectLst/>
          </p:spPr>
        </p:cxnSp>
      </p:grpSp>
      <p:graphicFrame>
        <p:nvGraphicFramePr>
          <p:cNvPr id="36" name="Diagram 35"/>
          <p:cNvGraphicFramePr/>
          <p:nvPr>
            <p:extLst>
              <p:ext uri="{D42A27DB-BD31-4B8C-83A1-F6EECF244321}">
                <p14:modId xmlns:p14="http://schemas.microsoft.com/office/powerpoint/2010/main" val="4122724801"/>
              </p:ext>
            </p:extLst>
          </p:nvPr>
        </p:nvGraphicFramePr>
        <p:xfrm>
          <a:off x="2699792" y="1592796"/>
          <a:ext cx="3685450" cy="3477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1" name="TextBox 40"/>
          <p:cNvSpPr txBox="1"/>
          <p:nvPr/>
        </p:nvSpPr>
        <p:spPr>
          <a:xfrm>
            <a:off x="906462" y="2203931"/>
            <a:ext cx="2019618" cy="535531"/>
          </a:xfrm>
          <a:prstGeom prst="rect">
            <a:avLst/>
          </a:prstGeom>
          <a:noFill/>
        </p:spPr>
        <p:txBody>
          <a:bodyPr wrap="square" rtlCol="0">
            <a:spAutoFit/>
          </a:bodyPr>
          <a:lstStyle/>
          <a:p>
            <a:pPr algn="r" fontAlgn="auto">
              <a:lnSpc>
                <a:spcPct val="120000"/>
              </a:lnSpc>
              <a:spcBef>
                <a:spcPts val="0"/>
              </a:spcBef>
              <a:spcAft>
                <a:spcPts val="0"/>
              </a:spcAft>
            </a:pPr>
            <a:r>
              <a:rPr lang="en-US" sz="800" dirty="0" smtClean="0">
                <a:solidFill>
                  <a:srgbClr val="000066"/>
                </a:solidFill>
                <a:latin typeface="Arial" panose="020B0604020202020204" pitchFamily="34" charset="0"/>
                <a:cs typeface="Arial" panose="020B0604020202020204" pitchFamily="34" charset="0"/>
              </a:rPr>
              <a:t>The capability of the new Dundee ultra heavy lift quayside is unrivalled in the UK</a:t>
            </a:r>
            <a:r>
              <a:rPr lang="en-US" sz="800" dirty="0" smtClean="0">
                <a:solidFill>
                  <a:prstClr val="black"/>
                </a:solidFill>
                <a:latin typeface="Arial" panose="020B0604020202020204" pitchFamily="34" charset="0"/>
                <a:cs typeface="Arial" panose="020B0604020202020204" pitchFamily="34" charset="0"/>
              </a:rPr>
              <a:t>.</a:t>
            </a:r>
            <a:endParaRPr lang="en-US" sz="800" dirty="0">
              <a:solidFill>
                <a:prstClr val="black"/>
              </a:solidFill>
              <a:latin typeface="Arial" panose="020B0604020202020204" pitchFamily="34" charset="0"/>
              <a:cs typeface="Arial" panose="020B0604020202020204" pitchFamily="34" charset="0"/>
            </a:endParaRPr>
          </a:p>
        </p:txBody>
      </p:sp>
      <p:sp>
        <p:nvSpPr>
          <p:cNvPr id="42" name="TextBox 41"/>
          <p:cNvSpPr txBox="1"/>
          <p:nvPr/>
        </p:nvSpPr>
        <p:spPr>
          <a:xfrm>
            <a:off x="1021080" y="1873694"/>
            <a:ext cx="1905000" cy="300531"/>
          </a:xfrm>
          <a:prstGeom prst="rect">
            <a:avLst/>
          </a:prstGeom>
          <a:noFill/>
        </p:spPr>
        <p:txBody>
          <a:bodyPr wrap="square" rtlCol="0">
            <a:spAutoFit/>
          </a:bodyPr>
          <a:lstStyle/>
          <a:p>
            <a:pPr algn="r" fontAlgn="auto">
              <a:lnSpc>
                <a:spcPct val="125000"/>
              </a:lnSpc>
              <a:spcBef>
                <a:spcPts val="0"/>
              </a:spcBef>
              <a:spcAft>
                <a:spcPts val="0"/>
              </a:spcAft>
            </a:pPr>
            <a:r>
              <a:rPr lang="en-US" sz="1200" dirty="0" smtClean="0">
                <a:solidFill>
                  <a:srgbClr val="2980B9"/>
                </a:solidFill>
                <a:latin typeface="Arial" panose="020B0604020202020204" pitchFamily="34" charset="0"/>
                <a:cs typeface="Arial" panose="020B0604020202020204" pitchFamily="34" charset="0"/>
              </a:rPr>
              <a:t>Infrastructure</a:t>
            </a:r>
            <a:endParaRPr lang="en-US" sz="1200" dirty="0">
              <a:solidFill>
                <a:srgbClr val="2980B9"/>
              </a:solidFill>
              <a:latin typeface="Arial" panose="020B0604020202020204" pitchFamily="34" charset="0"/>
              <a:cs typeface="Arial" panose="020B0604020202020204" pitchFamily="34" charset="0"/>
            </a:endParaRPr>
          </a:p>
        </p:txBody>
      </p:sp>
      <p:grpSp>
        <p:nvGrpSpPr>
          <p:cNvPr id="43" name="Group 42"/>
          <p:cNvGrpSpPr/>
          <p:nvPr/>
        </p:nvGrpSpPr>
        <p:grpSpPr>
          <a:xfrm>
            <a:off x="865194" y="2134135"/>
            <a:ext cx="3127368" cy="661988"/>
            <a:chOff x="865194" y="1817688"/>
            <a:chExt cx="3127368" cy="661988"/>
          </a:xfrm>
        </p:grpSpPr>
        <p:sp>
          <p:nvSpPr>
            <p:cNvPr id="44" name="Freeform 6"/>
            <p:cNvSpPr>
              <a:spLocks/>
            </p:cNvSpPr>
            <p:nvPr/>
          </p:nvSpPr>
          <p:spPr bwMode="auto">
            <a:xfrm>
              <a:off x="906462" y="1843088"/>
              <a:ext cx="3086100" cy="636588"/>
            </a:xfrm>
            <a:custGeom>
              <a:avLst/>
              <a:gdLst>
                <a:gd name="T0" fmla="*/ 0 w 1944"/>
                <a:gd name="T1" fmla="*/ 0 h 401"/>
                <a:gd name="T2" fmla="*/ 1270 w 1944"/>
                <a:gd name="T3" fmla="*/ 0 h 401"/>
                <a:gd name="T4" fmla="*/ 1944 w 1944"/>
                <a:gd name="T5" fmla="*/ 401 h 401"/>
              </a:gdLst>
              <a:ahLst/>
              <a:cxnLst>
                <a:cxn ang="0">
                  <a:pos x="T0" y="T1"/>
                </a:cxn>
                <a:cxn ang="0">
                  <a:pos x="T2" y="T3"/>
                </a:cxn>
                <a:cxn ang="0">
                  <a:pos x="T4" y="T5"/>
                </a:cxn>
              </a:cxnLst>
              <a:rect l="0" t="0" r="r" b="b"/>
              <a:pathLst>
                <a:path w="1944" h="401">
                  <a:moveTo>
                    <a:pt x="0" y="0"/>
                  </a:moveTo>
                  <a:lnTo>
                    <a:pt x="1270" y="0"/>
                  </a:lnTo>
                  <a:lnTo>
                    <a:pt x="1944" y="401"/>
                  </a:lnTo>
                </a:path>
              </a:pathLst>
            </a:custGeom>
            <a:noFill/>
            <a:ln w="6350" cap="flat">
              <a:solidFill>
                <a:srgbClr val="2980B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45" name="Oval 44"/>
            <p:cNvSpPr/>
            <p:nvPr/>
          </p:nvSpPr>
          <p:spPr>
            <a:xfrm>
              <a:off x="865194" y="1817688"/>
              <a:ext cx="45719" cy="45719"/>
            </a:xfrm>
            <a:prstGeom prst="ellipse">
              <a:avLst/>
            </a:prstGeom>
            <a:solidFill>
              <a:srgbClr val="2980B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46" name="Group 45"/>
          <p:cNvGrpSpPr/>
          <p:nvPr/>
        </p:nvGrpSpPr>
        <p:grpSpPr>
          <a:xfrm>
            <a:off x="827584" y="3207444"/>
            <a:ext cx="2726828" cy="507841"/>
            <a:chOff x="827584" y="2890997"/>
            <a:chExt cx="2726828" cy="507841"/>
          </a:xfrm>
        </p:grpSpPr>
        <p:sp>
          <p:nvSpPr>
            <p:cNvPr id="47" name="Freeform 9"/>
            <p:cNvSpPr>
              <a:spLocks/>
            </p:cNvSpPr>
            <p:nvPr/>
          </p:nvSpPr>
          <p:spPr bwMode="auto">
            <a:xfrm>
              <a:off x="906462" y="2917825"/>
              <a:ext cx="2647950" cy="481013"/>
            </a:xfrm>
            <a:custGeom>
              <a:avLst/>
              <a:gdLst>
                <a:gd name="T0" fmla="*/ 0 w 1668"/>
                <a:gd name="T1" fmla="*/ 0 h 303"/>
                <a:gd name="T2" fmla="*/ 1270 w 1668"/>
                <a:gd name="T3" fmla="*/ 0 h 303"/>
                <a:gd name="T4" fmla="*/ 1668 w 1668"/>
                <a:gd name="T5" fmla="*/ 303 h 303"/>
              </a:gdLst>
              <a:ahLst/>
              <a:cxnLst>
                <a:cxn ang="0">
                  <a:pos x="T0" y="T1"/>
                </a:cxn>
                <a:cxn ang="0">
                  <a:pos x="T2" y="T3"/>
                </a:cxn>
                <a:cxn ang="0">
                  <a:pos x="T4" y="T5"/>
                </a:cxn>
              </a:cxnLst>
              <a:rect l="0" t="0" r="r" b="b"/>
              <a:pathLst>
                <a:path w="1668" h="303">
                  <a:moveTo>
                    <a:pt x="0" y="0"/>
                  </a:moveTo>
                  <a:lnTo>
                    <a:pt x="1270" y="0"/>
                  </a:lnTo>
                  <a:lnTo>
                    <a:pt x="1668" y="303"/>
                  </a:lnTo>
                </a:path>
              </a:pathLst>
            </a:custGeom>
            <a:noFill/>
            <a:ln w="6350" cap="flat">
              <a:solidFill>
                <a:srgbClr val="9BBB5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48" name="Oval 47"/>
            <p:cNvSpPr/>
            <p:nvPr/>
          </p:nvSpPr>
          <p:spPr>
            <a:xfrm>
              <a:off x="827584" y="2890997"/>
              <a:ext cx="45719" cy="45719"/>
            </a:xfrm>
            <a:prstGeom prst="ellipse">
              <a:avLst/>
            </a:prstGeom>
            <a:solidFill>
              <a:srgbClr val="9BBB5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49" name="Group 48"/>
          <p:cNvGrpSpPr/>
          <p:nvPr/>
        </p:nvGrpSpPr>
        <p:grpSpPr>
          <a:xfrm>
            <a:off x="5256076" y="2134135"/>
            <a:ext cx="3307236" cy="1340643"/>
            <a:chOff x="5196683" y="1817688"/>
            <a:chExt cx="3307236" cy="808831"/>
          </a:xfrm>
        </p:grpSpPr>
        <p:sp>
          <p:nvSpPr>
            <p:cNvPr id="50" name="Freeform 7"/>
            <p:cNvSpPr>
              <a:spLocks/>
            </p:cNvSpPr>
            <p:nvPr/>
          </p:nvSpPr>
          <p:spPr bwMode="auto">
            <a:xfrm>
              <a:off x="5196683" y="1845469"/>
              <a:ext cx="3284538" cy="781050"/>
            </a:xfrm>
            <a:custGeom>
              <a:avLst/>
              <a:gdLst>
                <a:gd name="T0" fmla="*/ 2069 w 2069"/>
                <a:gd name="T1" fmla="*/ 0 h 492"/>
                <a:gd name="T2" fmla="*/ 799 w 2069"/>
                <a:gd name="T3" fmla="*/ 0 h 492"/>
                <a:gd name="T4" fmla="*/ 0 w 2069"/>
                <a:gd name="T5" fmla="*/ 492 h 492"/>
              </a:gdLst>
              <a:ahLst/>
              <a:cxnLst>
                <a:cxn ang="0">
                  <a:pos x="T0" y="T1"/>
                </a:cxn>
                <a:cxn ang="0">
                  <a:pos x="T2" y="T3"/>
                </a:cxn>
                <a:cxn ang="0">
                  <a:pos x="T4" y="T5"/>
                </a:cxn>
              </a:cxnLst>
              <a:rect l="0" t="0" r="r" b="b"/>
              <a:pathLst>
                <a:path w="2069" h="492">
                  <a:moveTo>
                    <a:pt x="2069" y="0"/>
                  </a:moveTo>
                  <a:lnTo>
                    <a:pt x="799" y="0"/>
                  </a:lnTo>
                  <a:lnTo>
                    <a:pt x="0" y="492"/>
                  </a:lnTo>
                </a:path>
              </a:pathLst>
            </a:custGeom>
            <a:noFill/>
            <a:ln w="6350" cap="flat">
              <a:solidFill>
                <a:srgbClr val="16A08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51" name="Oval 50"/>
            <p:cNvSpPr/>
            <p:nvPr/>
          </p:nvSpPr>
          <p:spPr>
            <a:xfrm>
              <a:off x="8458200" y="1817688"/>
              <a:ext cx="45719" cy="45719"/>
            </a:xfrm>
            <a:prstGeom prst="ellipse">
              <a:avLst/>
            </a:prstGeom>
            <a:solidFill>
              <a:srgbClr val="16A08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52" name="Group 51"/>
          <p:cNvGrpSpPr/>
          <p:nvPr/>
        </p:nvGrpSpPr>
        <p:grpSpPr>
          <a:xfrm>
            <a:off x="5641183" y="3229669"/>
            <a:ext cx="2862736" cy="522922"/>
            <a:chOff x="5641183" y="2913222"/>
            <a:chExt cx="2862736" cy="522922"/>
          </a:xfrm>
        </p:grpSpPr>
        <p:sp>
          <p:nvSpPr>
            <p:cNvPr id="53" name="Freeform 8"/>
            <p:cNvSpPr>
              <a:spLocks/>
            </p:cNvSpPr>
            <p:nvPr/>
          </p:nvSpPr>
          <p:spPr bwMode="auto">
            <a:xfrm>
              <a:off x="5641183" y="2937669"/>
              <a:ext cx="2840038" cy="498475"/>
            </a:xfrm>
            <a:custGeom>
              <a:avLst/>
              <a:gdLst>
                <a:gd name="T0" fmla="*/ 1789 w 1789"/>
                <a:gd name="T1" fmla="*/ 0 h 314"/>
                <a:gd name="T2" fmla="*/ 519 w 1789"/>
                <a:gd name="T3" fmla="*/ 0 h 314"/>
                <a:gd name="T4" fmla="*/ 0 w 1789"/>
                <a:gd name="T5" fmla="*/ 314 h 314"/>
              </a:gdLst>
              <a:ahLst/>
              <a:cxnLst>
                <a:cxn ang="0">
                  <a:pos x="T0" y="T1"/>
                </a:cxn>
                <a:cxn ang="0">
                  <a:pos x="T2" y="T3"/>
                </a:cxn>
                <a:cxn ang="0">
                  <a:pos x="T4" y="T5"/>
                </a:cxn>
              </a:cxnLst>
              <a:rect l="0" t="0" r="r" b="b"/>
              <a:pathLst>
                <a:path w="1789" h="314">
                  <a:moveTo>
                    <a:pt x="1789" y="0"/>
                  </a:moveTo>
                  <a:lnTo>
                    <a:pt x="519" y="0"/>
                  </a:lnTo>
                  <a:lnTo>
                    <a:pt x="0" y="314"/>
                  </a:lnTo>
                </a:path>
              </a:pathLst>
            </a:custGeom>
            <a:noFill/>
            <a:ln w="6350" cap="flat">
              <a:solidFill>
                <a:srgbClr val="F39C1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54" name="Oval 53"/>
            <p:cNvSpPr/>
            <p:nvPr/>
          </p:nvSpPr>
          <p:spPr>
            <a:xfrm>
              <a:off x="8458200" y="2913222"/>
              <a:ext cx="45719" cy="45719"/>
            </a:xfrm>
            <a:prstGeom prst="ellipse">
              <a:avLst/>
            </a:prstGeom>
            <a:solidFill>
              <a:srgbClr val="F39C1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p:txBody>
        </p:sp>
      </p:grpSp>
      <p:sp>
        <p:nvSpPr>
          <p:cNvPr id="55" name="TextBox 54"/>
          <p:cNvSpPr txBox="1"/>
          <p:nvPr/>
        </p:nvSpPr>
        <p:spPr>
          <a:xfrm>
            <a:off x="906462" y="3266649"/>
            <a:ext cx="2019618" cy="830997"/>
          </a:xfrm>
          <a:prstGeom prst="rect">
            <a:avLst/>
          </a:prstGeom>
          <a:noFill/>
        </p:spPr>
        <p:txBody>
          <a:bodyPr wrap="square" rtlCol="0">
            <a:spAutoFit/>
          </a:bodyPr>
          <a:lstStyle/>
          <a:p>
            <a:pPr algn="r" fontAlgn="auto">
              <a:lnSpc>
                <a:spcPct val="120000"/>
              </a:lnSpc>
              <a:spcBef>
                <a:spcPts val="0"/>
              </a:spcBef>
              <a:spcAft>
                <a:spcPts val="0"/>
              </a:spcAft>
            </a:pPr>
            <a:r>
              <a:rPr lang="en-US" sz="800" dirty="0" smtClean="0">
                <a:solidFill>
                  <a:srgbClr val="000066"/>
                </a:solidFill>
                <a:latin typeface="Arial" panose="020B0604020202020204" pitchFamily="34" charset="0"/>
                <a:cs typeface="Arial" panose="020B0604020202020204" pitchFamily="34" charset="0"/>
              </a:rPr>
              <a:t>The introduction of a NORM decontamination and waste transfer facility in Dundee is a market differentiator. This enables a one stop shop to be provided in Dundee</a:t>
            </a:r>
            <a:r>
              <a:rPr lang="en-US" sz="800" dirty="0" smtClean="0">
                <a:solidFill>
                  <a:prstClr val="black"/>
                </a:solidFill>
                <a:latin typeface="Arial" panose="020B0604020202020204" pitchFamily="34" charset="0"/>
                <a:cs typeface="Arial" panose="020B0604020202020204" pitchFamily="34" charset="0"/>
              </a:rPr>
              <a:t>.</a:t>
            </a:r>
            <a:endParaRPr lang="en-US" sz="800" dirty="0">
              <a:solidFill>
                <a:prstClr val="black"/>
              </a:solidFill>
              <a:latin typeface="Arial" panose="020B0604020202020204" pitchFamily="34" charset="0"/>
              <a:cs typeface="Arial" panose="020B0604020202020204" pitchFamily="34" charset="0"/>
            </a:endParaRPr>
          </a:p>
        </p:txBody>
      </p:sp>
      <p:sp>
        <p:nvSpPr>
          <p:cNvPr id="56" name="TextBox 55"/>
          <p:cNvSpPr txBox="1"/>
          <p:nvPr/>
        </p:nvSpPr>
        <p:spPr>
          <a:xfrm>
            <a:off x="1021080" y="2936412"/>
            <a:ext cx="1905000" cy="300531"/>
          </a:xfrm>
          <a:prstGeom prst="rect">
            <a:avLst/>
          </a:prstGeom>
          <a:noFill/>
        </p:spPr>
        <p:txBody>
          <a:bodyPr wrap="square" rtlCol="0">
            <a:spAutoFit/>
          </a:bodyPr>
          <a:lstStyle/>
          <a:p>
            <a:pPr algn="r" fontAlgn="auto">
              <a:lnSpc>
                <a:spcPct val="125000"/>
              </a:lnSpc>
              <a:spcBef>
                <a:spcPts val="0"/>
              </a:spcBef>
              <a:spcAft>
                <a:spcPts val="0"/>
              </a:spcAft>
            </a:pPr>
            <a:r>
              <a:rPr lang="en-US" sz="1200" dirty="0" smtClean="0">
                <a:solidFill>
                  <a:srgbClr val="9BBB59"/>
                </a:solidFill>
                <a:latin typeface="Arial" panose="020B0604020202020204" pitchFamily="34" charset="0"/>
                <a:cs typeface="Arial" panose="020B0604020202020204" pitchFamily="34" charset="0"/>
              </a:rPr>
              <a:t>Waste Management</a:t>
            </a:r>
            <a:endParaRPr lang="en-US" sz="1200" dirty="0">
              <a:solidFill>
                <a:srgbClr val="9BBB59"/>
              </a:solidFill>
              <a:latin typeface="Arial" panose="020B0604020202020204" pitchFamily="34" charset="0"/>
              <a:cs typeface="Arial" panose="020B0604020202020204" pitchFamily="34" charset="0"/>
            </a:endParaRPr>
          </a:p>
        </p:txBody>
      </p:sp>
      <p:sp>
        <p:nvSpPr>
          <p:cNvPr id="57" name="TextBox 56"/>
          <p:cNvSpPr txBox="1"/>
          <p:nvPr/>
        </p:nvSpPr>
        <p:spPr>
          <a:xfrm>
            <a:off x="6385242" y="2203931"/>
            <a:ext cx="2019618" cy="683264"/>
          </a:xfrm>
          <a:prstGeom prst="rect">
            <a:avLst/>
          </a:prstGeom>
          <a:noFill/>
        </p:spPr>
        <p:txBody>
          <a:bodyPr wrap="square" rtlCol="0">
            <a:spAutoFit/>
          </a:bodyPr>
          <a:lstStyle/>
          <a:p>
            <a:pPr fontAlgn="auto">
              <a:lnSpc>
                <a:spcPct val="120000"/>
              </a:lnSpc>
              <a:spcBef>
                <a:spcPts val="0"/>
              </a:spcBef>
              <a:spcAft>
                <a:spcPts val="0"/>
              </a:spcAft>
            </a:pPr>
            <a:r>
              <a:rPr lang="en-US" sz="800" dirty="0" smtClean="0">
                <a:solidFill>
                  <a:srgbClr val="000066"/>
                </a:solidFill>
                <a:latin typeface="Arial" panose="020B0604020202020204" pitchFamily="34" charset="0"/>
                <a:cs typeface="Arial" panose="020B0604020202020204" pitchFamily="34" charset="0"/>
              </a:rPr>
              <a:t>The new decommissioning facility in Dundee is complemented by the Deepwater anchorages in the Forth and Leith &amp; Rosyth capability.</a:t>
            </a:r>
            <a:endParaRPr lang="en-US" sz="800" dirty="0">
              <a:solidFill>
                <a:srgbClr val="000066"/>
              </a:solidFill>
              <a:latin typeface="Arial" panose="020B0604020202020204" pitchFamily="34" charset="0"/>
              <a:cs typeface="Arial" panose="020B0604020202020204" pitchFamily="34" charset="0"/>
            </a:endParaRPr>
          </a:p>
        </p:txBody>
      </p:sp>
      <p:sp>
        <p:nvSpPr>
          <p:cNvPr id="58" name="TextBox 57"/>
          <p:cNvSpPr txBox="1"/>
          <p:nvPr/>
        </p:nvSpPr>
        <p:spPr>
          <a:xfrm>
            <a:off x="6411416" y="1873694"/>
            <a:ext cx="1905000" cy="323165"/>
          </a:xfrm>
          <a:prstGeom prst="rect">
            <a:avLst/>
          </a:prstGeom>
          <a:noFill/>
        </p:spPr>
        <p:txBody>
          <a:bodyPr wrap="square" rtlCol="0">
            <a:spAutoFit/>
          </a:bodyPr>
          <a:lstStyle/>
          <a:p>
            <a:pPr fontAlgn="auto">
              <a:lnSpc>
                <a:spcPct val="125000"/>
              </a:lnSpc>
              <a:spcBef>
                <a:spcPts val="0"/>
              </a:spcBef>
              <a:spcAft>
                <a:spcPts val="0"/>
              </a:spcAft>
            </a:pPr>
            <a:r>
              <a:rPr lang="en-US" sz="1200" dirty="0" smtClean="0">
                <a:solidFill>
                  <a:srgbClr val="16A085"/>
                </a:solidFill>
                <a:latin typeface="Arial" panose="020B0604020202020204" pitchFamily="34" charset="0"/>
                <a:cs typeface="Arial" panose="020B0604020202020204" pitchFamily="34" charset="0"/>
              </a:rPr>
              <a:t>Forth Ports Portfolio</a:t>
            </a:r>
            <a:endParaRPr lang="en-US" sz="1200" dirty="0">
              <a:solidFill>
                <a:srgbClr val="16A085"/>
              </a:solidFill>
              <a:latin typeface="Arial" panose="020B0604020202020204" pitchFamily="34" charset="0"/>
              <a:cs typeface="Arial" panose="020B0604020202020204" pitchFamily="34" charset="0"/>
            </a:endParaRPr>
          </a:p>
        </p:txBody>
      </p:sp>
      <p:sp>
        <p:nvSpPr>
          <p:cNvPr id="59" name="TextBox 58"/>
          <p:cNvSpPr txBox="1"/>
          <p:nvPr/>
        </p:nvSpPr>
        <p:spPr>
          <a:xfrm>
            <a:off x="6385242" y="3281889"/>
            <a:ext cx="2019618" cy="1569660"/>
          </a:xfrm>
          <a:prstGeom prst="rect">
            <a:avLst/>
          </a:prstGeom>
          <a:noFill/>
        </p:spPr>
        <p:txBody>
          <a:bodyPr wrap="square" rtlCol="0">
            <a:spAutoFit/>
          </a:bodyPr>
          <a:lstStyle/>
          <a:p>
            <a:pPr fontAlgn="auto">
              <a:lnSpc>
                <a:spcPct val="120000"/>
              </a:lnSpc>
              <a:spcBef>
                <a:spcPts val="0"/>
              </a:spcBef>
              <a:spcAft>
                <a:spcPts val="0"/>
              </a:spcAft>
            </a:pPr>
            <a:r>
              <a:rPr lang="en-US" sz="800" dirty="0" smtClean="0">
                <a:solidFill>
                  <a:srgbClr val="000066"/>
                </a:solidFill>
                <a:latin typeface="Arial" panose="020B0604020202020204" pitchFamily="34" charset="0"/>
                <a:cs typeface="Arial" panose="020B0604020202020204" pitchFamily="34" charset="0"/>
              </a:rPr>
              <a:t>The largest permanently based quayside craned (1500t) will be located on the quayside. This will enable subsea equipment to be unloaded from vessels that do not have the onboard  crane capability. </a:t>
            </a:r>
          </a:p>
          <a:p>
            <a:pPr fontAlgn="auto">
              <a:lnSpc>
                <a:spcPct val="120000"/>
              </a:lnSpc>
              <a:spcBef>
                <a:spcPts val="0"/>
              </a:spcBef>
              <a:spcAft>
                <a:spcPts val="0"/>
              </a:spcAft>
            </a:pPr>
            <a:endParaRPr lang="en-US" sz="800" dirty="0" smtClean="0">
              <a:solidFill>
                <a:srgbClr val="000066"/>
              </a:solidFill>
              <a:latin typeface="Arial" panose="020B0604020202020204" pitchFamily="34" charset="0"/>
              <a:cs typeface="Arial" panose="020B0604020202020204" pitchFamily="34" charset="0"/>
            </a:endParaRPr>
          </a:p>
          <a:p>
            <a:pPr fontAlgn="auto">
              <a:lnSpc>
                <a:spcPct val="120000"/>
              </a:lnSpc>
              <a:spcBef>
                <a:spcPts val="0"/>
              </a:spcBef>
              <a:spcAft>
                <a:spcPts val="0"/>
              </a:spcAft>
            </a:pPr>
            <a:r>
              <a:rPr lang="en-US" sz="800" dirty="0" smtClean="0">
                <a:solidFill>
                  <a:srgbClr val="000066"/>
                </a:solidFill>
                <a:latin typeface="Arial" panose="020B0604020202020204" pitchFamily="34" charset="0"/>
                <a:cs typeface="Arial" panose="020B0604020202020204" pitchFamily="34" charset="0"/>
              </a:rPr>
              <a:t>A fleet of forklifts, Port Service Operators and Marine Services all add to the offering. </a:t>
            </a:r>
            <a:endParaRPr lang="en-US" sz="800" dirty="0">
              <a:solidFill>
                <a:srgbClr val="000066"/>
              </a:solidFill>
              <a:latin typeface="Arial" panose="020B0604020202020204" pitchFamily="34" charset="0"/>
              <a:cs typeface="Arial" panose="020B0604020202020204" pitchFamily="34" charset="0"/>
            </a:endParaRPr>
          </a:p>
        </p:txBody>
      </p:sp>
      <p:sp>
        <p:nvSpPr>
          <p:cNvPr id="60" name="TextBox 59"/>
          <p:cNvSpPr txBox="1"/>
          <p:nvPr/>
        </p:nvSpPr>
        <p:spPr>
          <a:xfrm>
            <a:off x="6385242" y="2951652"/>
            <a:ext cx="1905000" cy="300531"/>
          </a:xfrm>
          <a:prstGeom prst="rect">
            <a:avLst/>
          </a:prstGeom>
          <a:noFill/>
        </p:spPr>
        <p:txBody>
          <a:bodyPr wrap="square" rtlCol="0">
            <a:spAutoFit/>
          </a:bodyPr>
          <a:lstStyle/>
          <a:p>
            <a:pPr fontAlgn="auto">
              <a:lnSpc>
                <a:spcPct val="125000"/>
              </a:lnSpc>
              <a:spcBef>
                <a:spcPts val="0"/>
              </a:spcBef>
              <a:spcAft>
                <a:spcPts val="0"/>
              </a:spcAft>
            </a:pPr>
            <a:r>
              <a:rPr lang="en-US" sz="1200" dirty="0" smtClean="0">
                <a:solidFill>
                  <a:srgbClr val="F39C12"/>
                </a:solidFill>
                <a:latin typeface="Arial" panose="020B0604020202020204" pitchFamily="34" charset="0"/>
                <a:cs typeface="Arial" panose="020B0604020202020204" pitchFamily="34" charset="0"/>
              </a:rPr>
              <a:t>Port Services</a:t>
            </a:r>
            <a:endParaRPr lang="en-US" sz="1200" dirty="0">
              <a:solidFill>
                <a:srgbClr val="F39C12"/>
              </a:solidFill>
              <a:latin typeface="Arial" panose="020B0604020202020204" pitchFamily="34" charset="0"/>
              <a:cs typeface="Arial" panose="020B0604020202020204" pitchFamily="34" charset="0"/>
            </a:endParaRPr>
          </a:p>
        </p:txBody>
      </p:sp>
      <p:grpSp>
        <p:nvGrpSpPr>
          <p:cNvPr id="29" name="Group 28"/>
          <p:cNvGrpSpPr/>
          <p:nvPr/>
        </p:nvGrpSpPr>
        <p:grpSpPr>
          <a:xfrm>
            <a:off x="-11335" y="6356352"/>
            <a:ext cx="4160347" cy="513450"/>
            <a:chOff x="-11335" y="6356352"/>
            <a:chExt cx="4160347" cy="513450"/>
          </a:xfrm>
        </p:grpSpPr>
        <p:sp>
          <p:nvSpPr>
            <p:cNvPr id="30" name="Rectangle 29"/>
            <p:cNvSpPr/>
            <p:nvPr/>
          </p:nvSpPr>
          <p:spPr>
            <a:xfrm>
              <a:off x="-11335" y="6356352"/>
              <a:ext cx="633239" cy="51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621904" y="6573150"/>
              <a:ext cx="3527108" cy="296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2" name="Picture 31"/>
          <p:cNvPicPr/>
          <p:nvPr/>
        </p:nvPicPr>
        <p:blipFill>
          <a:blip r:embed="rId7"/>
          <a:stretch>
            <a:fillRect/>
          </a:stretch>
        </p:blipFill>
        <p:spPr>
          <a:xfrm>
            <a:off x="15247" y="6309320"/>
            <a:ext cx="633601" cy="534145"/>
          </a:xfrm>
          <a:prstGeom prst="rect">
            <a:avLst/>
          </a:prstGeom>
        </p:spPr>
      </p:pic>
    </p:spTree>
    <p:extLst>
      <p:ext uri="{BB962C8B-B14F-4D97-AF65-F5344CB8AC3E}">
        <p14:creationId xmlns:p14="http://schemas.microsoft.com/office/powerpoint/2010/main" val="10802852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309320"/>
          </a:xfrm>
          <a:prstGeom prst="rect">
            <a:avLst/>
          </a:prstGeom>
        </p:spPr>
      </p:pic>
      <p:sp>
        <p:nvSpPr>
          <p:cNvPr id="6" name="Right Triangle 5"/>
          <p:cNvSpPr/>
          <p:nvPr/>
        </p:nvSpPr>
        <p:spPr>
          <a:xfrm>
            <a:off x="0" y="1700808"/>
            <a:ext cx="7020272" cy="460851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a:xfrm>
            <a:off x="467544" y="4731221"/>
            <a:ext cx="5073823" cy="1362075"/>
          </a:xfrm>
        </p:spPr>
        <p:txBody>
          <a:bodyPr/>
          <a:lstStyle/>
          <a:p>
            <a:r>
              <a:rPr lang="en-GB" sz="2400" dirty="0" smtClean="0"/>
              <a:t>Attracting Business</a:t>
            </a:r>
            <a:r>
              <a:rPr lang="en-GB" dirty="0" smtClean="0"/>
              <a:t/>
            </a:r>
            <a:br>
              <a:rPr lang="en-GB" dirty="0" smtClean="0"/>
            </a:br>
            <a:r>
              <a:rPr lang="en-GB" sz="1400" dirty="0" smtClean="0"/>
              <a:t>Contracting Strategy</a:t>
            </a:r>
            <a:endParaRPr lang="en-GB" sz="2800" dirty="0"/>
          </a:p>
        </p:txBody>
      </p:sp>
      <p:sp>
        <p:nvSpPr>
          <p:cNvPr id="3" name="Slide Number Placeholder 2"/>
          <p:cNvSpPr>
            <a:spLocks noGrp="1"/>
          </p:cNvSpPr>
          <p:nvPr>
            <p:ph type="sldNum" sz="quarter" idx="12"/>
          </p:nvPr>
        </p:nvSpPr>
        <p:spPr/>
        <p:txBody>
          <a:bodyPr/>
          <a:lstStyle/>
          <a:p>
            <a:pPr>
              <a:defRPr/>
            </a:pPr>
            <a:fld id="{0B62ED34-0D7F-47A2-9D44-A804AAFAB212}" type="slidenum">
              <a:rPr lang="en-GB" smtClean="0"/>
              <a:pPr>
                <a:defRPr/>
              </a:pPr>
              <a:t>12</a:t>
            </a:fld>
            <a:endParaRPr lang="en-GB" dirty="0"/>
          </a:p>
        </p:txBody>
      </p:sp>
      <p:sp>
        <p:nvSpPr>
          <p:cNvPr id="7" name="Freeform 53"/>
          <p:cNvSpPr/>
          <p:nvPr/>
        </p:nvSpPr>
        <p:spPr>
          <a:xfrm rot="8098857" flipV="1">
            <a:off x="-47405" y="4407025"/>
            <a:ext cx="1392507" cy="2569606"/>
          </a:xfrm>
          <a:custGeom>
            <a:avLst/>
            <a:gdLst>
              <a:gd name="connsiteX0" fmla="*/ 4253270 w 4253270"/>
              <a:gd name="connsiteY0" fmla="*/ 3948470 h 7848599"/>
              <a:gd name="connsiteX1" fmla="*/ 304800 w 4253270"/>
              <a:gd name="connsiteY1" fmla="*/ 0 h 7848599"/>
              <a:gd name="connsiteX2" fmla="*/ 0 w 4253270"/>
              <a:gd name="connsiteY2" fmla="*/ 0 h 7848599"/>
              <a:gd name="connsiteX3" fmla="*/ 3948470 w 4253270"/>
              <a:gd name="connsiteY3" fmla="*/ 3948470 h 7848599"/>
              <a:gd name="connsiteX4" fmla="*/ 48342 w 4253270"/>
              <a:gd name="connsiteY4" fmla="*/ 7848599 h 7848599"/>
              <a:gd name="connsiteX5" fmla="*/ 353141 w 4253270"/>
              <a:gd name="connsiteY5" fmla="*/ 7848599 h 7848599"/>
              <a:gd name="connsiteX6" fmla="*/ 4253270 w 4253270"/>
              <a:gd name="connsiteY6" fmla="*/ 3948470 h 784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53270" h="7848599">
                <a:moveTo>
                  <a:pt x="4253270" y="3948470"/>
                </a:moveTo>
                <a:lnTo>
                  <a:pt x="304800" y="0"/>
                </a:lnTo>
                <a:lnTo>
                  <a:pt x="0" y="0"/>
                </a:lnTo>
                <a:lnTo>
                  <a:pt x="3948470" y="3948470"/>
                </a:lnTo>
                <a:lnTo>
                  <a:pt x="48342" y="7848599"/>
                </a:lnTo>
                <a:lnTo>
                  <a:pt x="353141" y="7848599"/>
                </a:lnTo>
                <a:lnTo>
                  <a:pt x="4253270" y="394847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dirty="0"/>
          </a:p>
        </p:txBody>
      </p:sp>
      <p:sp>
        <p:nvSpPr>
          <p:cNvPr id="8" name="Freeform 53"/>
          <p:cNvSpPr/>
          <p:nvPr/>
        </p:nvSpPr>
        <p:spPr>
          <a:xfrm rot="18916323" flipV="1">
            <a:off x="7866862" y="-626734"/>
            <a:ext cx="1392507" cy="2569606"/>
          </a:xfrm>
          <a:custGeom>
            <a:avLst/>
            <a:gdLst>
              <a:gd name="connsiteX0" fmla="*/ 4253270 w 4253270"/>
              <a:gd name="connsiteY0" fmla="*/ 3948470 h 7848599"/>
              <a:gd name="connsiteX1" fmla="*/ 304800 w 4253270"/>
              <a:gd name="connsiteY1" fmla="*/ 0 h 7848599"/>
              <a:gd name="connsiteX2" fmla="*/ 0 w 4253270"/>
              <a:gd name="connsiteY2" fmla="*/ 0 h 7848599"/>
              <a:gd name="connsiteX3" fmla="*/ 3948470 w 4253270"/>
              <a:gd name="connsiteY3" fmla="*/ 3948470 h 7848599"/>
              <a:gd name="connsiteX4" fmla="*/ 48342 w 4253270"/>
              <a:gd name="connsiteY4" fmla="*/ 7848599 h 7848599"/>
              <a:gd name="connsiteX5" fmla="*/ 353141 w 4253270"/>
              <a:gd name="connsiteY5" fmla="*/ 7848599 h 7848599"/>
              <a:gd name="connsiteX6" fmla="*/ 4253270 w 4253270"/>
              <a:gd name="connsiteY6" fmla="*/ 3948470 h 784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53270" h="7848599">
                <a:moveTo>
                  <a:pt x="4253270" y="3948470"/>
                </a:moveTo>
                <a:lnTo>
                  <a:pt x="304800" y="0"/>
                </a:lnTo>
                <a:lnTo>
                  <a:pt x="0" y="0"/>
                </a:lnTo>
                <a:lnTo>
                  <a:pt x="3948470" y="3948470"/>
                </a:lnTo>
                <a:lnTo>
                  <a:pt x="48342" y="7848599"/>
                </a:lnTo>
                <a:lnTo>
                  <a:pt x="353141" y="7848599"/>
                </a:lnTo>
                <a:lnTo>
                  <a:pt x="4253270" y="394847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grpSp>
        <p:nvGrpSpPr>
          <p:cNvPr id="9" name="Group 8"/>
          <p:cNvGrpSpPr/>
          <p:nvPr/>
        </p:nvGrpSpPr>
        <p:grpSpPr>
          <a:xfrm>
            <a:off x="-11335" y="6356352"/>
            <a:ext cx="4160347" cy="513450"/>
            <a:chOff x="-11335" y="6356352"/>
            <a:chExt cx="4160347" cy="513450"/>
          </a:xfrm>
        </p:grpSpPr>
        <p:sp>
          <p:nvSpPr>
            <p:cNvPr id="10" name="Rectangle 9"/>
            <p:cNvSpPr/>
            <p:nvPr/>
          </p:nvSpPr>
          <p:spPr>
            <a:xfrm>
              <a:off x="-11335" y="6356352"/>
              <a:ext cx="633239" cy="51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621904" y="6573150"/>
              <a:ext cx="3527108" cy="296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3" name="Picture 12"/>
          <p:cNvPicPr/>
          <p:nvPr/>
        </p:nvPicPr>
        <p:blipFill>
          <a:blip r:embed="rId3"/>
          <a:stretch>
            <a:fillRect/>
          </a:stretch>
        </p:blipFill>
        <p:spPr>
          <a:xfrm>
            <a:off x="15247" y="6309320"/>
            <a:ext cx="633601" cy="534145"/>
          </a:xfrm>
          <a:prstGeom prst="rect">
            <a:avLst/>
          </a:prstGeom>
        </p:spPr>
      </p:pic>
    </p:spTree>
    <p:extLst>
      <p:ext uri="{BB962C8B-B14F-4D97-AF65-F5344CB8AC3E}">
        <p14:creationId xmlns:p14="http://schemas.microsoft.com/office/powerpoint/2010/main" val="14245191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Customer Contracting Strategy</a:t>
            </a:r>
            <a:endParaRPr lang="en-GB" dirty="0"/>
          </a:p>
        </p:txBody>
      </p:sp>
      <p:sp>
        <p:nvSpPr>
          <p:cNvPr id="3" name="Slide Number Placeholder 2"/>
          <p:cNvSpPr>
            <a:spLocks noGrp="1"/>
          </p:cNvSpPr>
          <p:nvPr>
            <p:ph type="sldNum" sz="quarter" idx="11"/>
          </p:nvPr>
        </p:nvSpPr>
        <p:spPr/>
        <p:txBody>
          <a:bodyPr/>
          <a:lstStyle/>
          <a:p>
            <a:pPr>
              <a:defRPr/>
            </a:pPr>
            <a:fld id="{0B62ED34-0D7F-47A2-9D44-A804AAFAB212}" type="slidenum">
              <a:rPr lang="en-GB" smtClean="0"/>
              <a:pPr>
                <a:defRPr/>
              </a:pPr>
              <a:t>13</a:t>
            </a:fld>
            <a:endParaRPr lang="en-GB" dirty="0"/>
          </a:p>
        </p:txBody>
      </p:sp>
      <p:grpSp>
        <p:nvGrpSpPr>
          <p:cNvPr id="99" name="Group 98"/>
          <p:cNvGrpSpPr/>
          <p:nvPr/>
        </p:nvGrpSpPr>
        <p:grpSpPr>
          <a:xfrm>
            <a:off x="633781" y="5265204"/>
            <a:ext cx="7926902" cy="728930"/>
            <a:chOff x="633781" y="3818262"/>
            <a:chExt cx="7926902" cy="728930"/>
          </a:xfrm>
        </p:grpSpPr>
        <p:sp>
          <p:nvSpPr>
            <p:cNvPr id="100" name="TextBox 99"/>
            <p:cNvSpPr txBox="1"/>
            <p:nvPr/>
          </p:nvSpPr>
          <p:spPr>
            <a:xfrm>
              <a:off x="633781" y="3900861"/>
              <a:ext cx="7926902" cy="646331"/>
            </a:xfrm>
            <a:prstGeom prst="rect">
              <a:avLst/>
            </a:prstGeom>
            <a:noFill/>
          </p:spPr>
          <p:txBody>
            <a:bodyPr wrap="square" rtlCol="0">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lang="en-GB" sz="1000" kern="0" dirty="0" smtClean="0">
                  <a:solidFill>
                    <a:srgbClr val="000066"/>
                  </a:solidFill>
                  <a:latin typeface="Arial" panose="020B0604020202020204" pitchFamily="34" charset="0"/>
                  <a:cs typeface="Arial" panose="020B0604020202020204" pitchFamily="34" charset="0"/>
                </a:rPr>
                <a:t>The main synergy between all of the market segments is that the Operator will only contract with a single entity. It is unlikely that an EPRD contract will be split into its constituent parts. There will also be movement on a project or scenario basis as to the tier 2 to 4 configurations; Tier 1 will be subject to highest cost risk in the project and thus the vessel owners will always default into this position. </a:t>
              </a:r>
              <a:endParaRPr kumimoji="0" lang="en-US" sz="1000" b="0" i="0" u="none" strike="noStrike" kern="0" cap="none" spc="0" normalizeH="0" baseline="0" noProof="0" dirty="0" smtClean="0">
                <a:ln>
                  <a:noFill/>
                </a:ln>
                <a:solidFill>
                  <a:srgbClr val="000066"/>
                </a:solidFill>
                <a:effectLst/>
                <a:uLnTx/>
                <a:uFillTx/>
                <a:latin typeface="Arial" panose="020B0604020202020204" pitchFamily="34" charset="0"/>
                <a:cs typeface="Arial" panose="020B0604020202020204" pitchFamily="34" charset="0"/>
              </a:endParaRPr>
            </a:p>
          </p:txBody>
        </p:sp>
        <p:cxnSp>
          <p:nvCxnSpPr>
            <p:cNvPr id="101" name="Straight Connector 100"/>
            <p:cNvCxnSpPr/>
            <p:nvPr/>
          </p:nvCxnSpPr>
          <p:spPr>
            <a:xfrm>
              <a:off x="696967" y="3818262"/>
              <a:ext cx="7756223" cy="0"/>
            </a:xfrm>
            <a:prstGeom prst="line">
              <a:avLst/>
            </a:prstGeom>
            <a:noFill/>
            <a:ln w="3175" cap="flat" cmpd="sng" algn="ctr">
              <a:solidFill>
                <a:srgbClr val="95A5A6"/>
              </a:solidFill>
              <a:prstDash val="solid"/>
            </a:ln>
            <a:effectLst/>
          </p:spPr>
        </p:cxnSp>
      </p:grpSp>
      <p:sp>
        <p:nvSpPr>
          <p:cNvPr id="292" name="Rectangle 291"/>
          <p:cNvSpPr/>
          <p:nvPr/>
        </p:nvSpPr>
        <p:spPr>
          <a:xfrm>
            <a:off x="4051543" y="1225140"/>
            <a:ext cx="1040914" cy="283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Lato" pitchFamily="34" charset="0"/>
            </a:endParaRPr>
          </a:p>
        </p:txBody>
      </p:sp>
      <p:grpSp>
        <p:nvGrpSpPr>
          <p:cNvPr id="9" name="Group 8"/>
          <p:cNvGrpSpPr/>
          <p:nvPr/>
        </p:nvGrpSpPr>
        <p:grpSpPr>
          <a:xfrm>
            <a:off x="731514" y="3103806"/>
            <a:ext cx="2310569" cy="270074"/>
            <a:chOff x="717267" y="2502762"/>
            <a:chExt cx="2310569" cy="270074"/>
          </a:xfrm>
        </p:grpSpPr>
        <p:sp>
          <p:nvSpPr>
            <p:cNvPr id="10" name="Rectangle 9"/>
            <p:cNvSpPr/>
            <p:nvPr/>
          </p:nvSpPr>
          <p:spPr>
            <a:xfrm>
              <a:off x="1014305" y="2525030"/>
              <a:ext cx="2013531" cy="244682"/>
            </a:xfrm>
            <a:prstGeom prst="rect">
              <a:avLst/>
            </a:prstGeom>
          </p:spPr>
          <p:txBody>
            <a:bodyPr wrap="square" numCol="1" spcCol="457200">
              <a:spAutoFit/>
            </a:bodyPr>
            <a:lstStyle/>
            <a:p>
              <a:pPr marL="0" marR="0" lvl="0" indent="0" algn="just" defTabSz="914400" eaLnBrk="1" fontAlgn="auto" latinLnBrk="0" hangingPunct="1">
                <a:lnSpc>
                  <a:spcPct val="11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4B2C50"/>
                  </a:solidFill>
                  <a:effectLst/>
                  <a:uLnTx/>
                  <a:uFillTx/>
                  <a:latin typeface="Arial" panose="020B0604020202020204" pitchFamily="34" charset="0"/>
                  <a:ea typeface="Open Sans Condensed Light" pitchFamily="34" charset="0"/>
                  <a:cs typeface="Arial" panose="020B0604020202020204" pitchFamily="34" charset="0"/>
                </a:rPr>
                <a:t>Heavy Lif</a:t>
              </a:r>
              <a:r>
                <a:rPr lang="en-US" sz="900" b="1" kern="0" noProof="0" dirty="0" smtClean="0">
                  <a:solidFill>
                    <a:srgbClr val="4B2C50"/>
                  </a:solidFill>
                  <a:latin typeface="Arial" panose="020B0604020202020204" pitchFamily="34" charset="0"/>
                  <a:ea typeface="Open Sans Condensed Light" pitchFamily="34" charset="0"/>
                  <a:cs typeface="Arial" panose="020B0604020202020204" pitchFamily="34" charset="0"/>
                </a:rPr>
                <a:t>t Vessel Owner</a:t>
              </a:r>
              <a:endParaRPr kumimoji="0" lang="en-US" sz="900" b="1" i="0" u="none" strike="noStrike" kern="0" cap="none" spc="0" normalizeH="0" baseline="0" noProof="0" dirty="0" smtClean="0">
                <a:ln>
                  <a:noFill/>
                </a:ln>
                <a:solidFill>
                  <a:srgbClr val="4B2C50"/>
                </a:solidFill>
                <a:effectLst/>
                <a:uLnTx/>
                <a:uFillTx/>
                <a:latin typeface="Arial" panose="020B0604020202020204" pitchFamily="34" charset="0"/>
                <a:ea typeface="Open Sans Condensed Light" pitchFamily="34" charset="0"/>
                <a:cs typeface="Arial" panose="020B0604020202020204" pitchFamily="34" charset="0"/>
              </a:endParaRPr>
            </a:p>
          </p:txBody>
        </p:sp>
        <p:sp>
          <p:nvSpPr>
            <p:cNvPr id="11" name="Oval 10"/>
            <p:cNvSpPr/>
            <p:nvPr/>
          </p:nvSpPr>
          <p:spPr>
            <a:xfrm>
              <a:off x="762000" y="2524417"/>
              <a:ext cx="222389" cy="222389"/>
            </a:xfrm>
            <a:prstGeom prst="ellipse">
              <a:avLst/>
            </a:prstGeom>
            <a:solidFill>
              <a:srgbClr val="16A085"/>
            </a:solidFill>
            <a:ln w="25400" cap="flat" cmpd="sng" algn="ctr">
              <a:noFill/>
              <a:prstDash val="solid"/>
            </a:ln>
            <a:effectLst/>
          </p:spPr>
          <p:txBody>
            <a:bodyPr rtlCol="0" anchor="ctr"/>
            <a:lstStyle/>
            <a:p>
              <a:pPr marL="0" marR="0" lvl="0" indent="0" algn="ctr" defTabSz="914400" eaLnBrk="1" fontAlgn="auto" latinLnBrk="0" hangingPunct="1">
                <a:lnSpc>
                  <a:spcPct val="11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2" name="Rectangle 11"/>
            <p:cNvSpPr/>
            <p:nvPr/>
          </p:nvSpPr>
          <p:spPr>
            <a:xfrm>
              <a:off x="717267" y="2502762"/>
              <a:ext cx="299298" cy="270074"/>
            </a:xfrm>
            <a:prstGeom prst="rect">
              <a:avLst/>
            </a:prstGeom>
          </p:spPr>
          <p:txBody>
            <a:bodyPr wrap="square" numCol="1" spcCol="457200">
              <a:spAutoFit/>
            </a:bodyPr>
            <a:lstStyle/>
            <a:p>
              <a:pPr marL="0" marR="0" lvl="0" indent="0" algn="ctr" defTabSz="914400" eaLnBrk="1" fontAlgn="auto" latinLnBrk="0" hangingPunct="1">
                <a:lnSpc>
                  <a:spcPct val="11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prstClr val="white"/>
                  </a:solidFill>
                  <a:effectLst/>
                  <a:uLnTx/>
                  <a:uFillTx/>
                  <a:latin typeface="Arial" panose="020B0604020202020204" pitchFamily="34" charset="0"/>
                  <a:ea typeface="Open Sans Condensed Light" pitchFamily="34" charset="0"/>
                  <a:cs typeface="Arial" panose="020B0604020202020204" pitchFamily="34" charset="0"/>
                </a:rPr>
                <a:t>1</a:t>
              </a:r>
            </a:p>
          </p:txBody>
        </p:sp>
      </p:grpSp>
      <p:grpSp>
        <p:nvGrpSpPr>
          <p:cNvPr id="13" name="Group 12"/>
          <p:cNvGrpSpPr/>
          <p:nvPr/>
        </p:nvGrpSpPr>
        <p:grpSpPr>
          <a:xfrm>
            <a:off x="731514" y="3642427"/>
            <a:ext cx="2310569" cy="270074"/>
            <a:chOff x="717267" y="2509112"/>
            <a:chExt cx="2310569" cy="270074"/>
          </a:xfrm>
        </p:grpSpPr>
        <p:sp>
          <p:nvSpPr>
            <p:cNvPr id="14" name="Rectangle 13"/>
            <p:cNvSpPr/>
            <p:nvPr/>
          </p:nvSpPr>
          <p:spPr>
            <a:xfrm>
              <a:off x="1014305" y="2532819"/>
              <a:ext cx="2013531" cy="244682"/>
            </a:xfrm>
            <a:prstGeom prst="rect">
              <a:avLst/>
            </a:prstGeom>
          </p:spPr>
          <p:txBody>
            <a:bodyPr wrap="square" numCol="1" spcCol="457200">
              <a:spAutoFit/>
            </a:bodyPr>
            <a:lstStyle/>
            <a:p>
              <a:pPr marL="0" marR="0" lvl="0" indent="0" algn="just" defTabSz="914400" eaLnBrk="1" fontAlgn="auto" latinLnBrk="0" hangingPunct="1">
                <a:lnSpc>
                  <a:spcPct val="110000"/>
                </a:lnSpc>
                <a:spcBef>
                  <a:spcPts val="0"/>
                </a:spcBef>
                <a:spcAft>
                  <a:spcPts val="0"/>
                </a:spcAft>
                <a:buClrTx/>
                <a:buSzTx/>
                <a:buFontTx/>
                <a:buNone/>
                <a:tabLst/>
                <a:defRPr/>
              </a:pPr>
              <a:r>
                <a:rPr lang="en-US" sz="900" b="1" kern="0" dirty="0" smtClean="0">
                  <a:solidFill>
                    <a:srgbClr val="4B2C50"/>
                  </a:solidFill>
                  <a:latin typeface="Arial" panose="020B0604020202020204" pitchFamily="34" charset="0"/>
                  <a:ea typeface="Open Sans Condensed Light" pitchFamily="34" charset="0"/>
                  <a:cs typeface="Arial" panose="020B0604020202020204" pitchFamily="34" charset="0"/>
                </a:rPr>
                <a:t>Demolition Contractor</a:t>
              </a:r>
              <a:endParaRPr kumimoji="0" lang="en-US" sz="900" b="1" i="0" u="none" strike="noStrike" kern="0" cap="none" spc="0" normalizeH="0" baseline="0" noProof="0" dirty="0" smtClean="0">
                <a:ln>
                  <a:noFill/>
                </a:ln>
                <a:solidFill>
                  <a:srgbClr val="4B2C50"/>
                </a:solidFill>
                <a:effectLst/>
                <a:uLnTx/>
                <a:uFillTx/>
                <a:latin typeface="Arial" panose="020B0604020202020204" pitchFamily="34" charset="0"/>
                <a:ea typeface="Open Sans Condensed Light" pitchFamily="34" charset="0"/>
                <a:cs typeface="Arial" panose="020B0604020202020204" pitchFamily="34" charset="0"/>
              </a:endParaRPr>
            </a:p>
          </p:txBody>
        </p:sp>
        <p:sp>
          <p:nvSpPr>
            <p:cNvPr id="15" name="Oval 14"/>
            <p:cNvSpPr/>
            <p:nvPr/>
          </p:nvSpPr>
          <p:spPr>
            <a:xfrm>
              <a:off x="762000" y="2524417"/>
              <a:ext cx="222389" cy="222389"/>
            </a:xfrm>
            <a:prstGeom prst="ellipse">
              <a:avLst/>
            </a:prstGeom>
            <a:solidFill>
              <a:srgbClr val="16A085"/>
            </a:solidFill>
            <a:ln w="25400" cap="flat" cmpd="sng" algn="ctr">
              <a:noFill/>
              <a:prstDash val="solid"/>
            </a:ln>
            <a:effectLst/>
          </p:spPr>
          <p:txBody>
            <a:bodyPr rtlCol="0" anchor="ctr"/>
            <a:lstStyle/>
            <a:p>
              <a:pPr marL="0" marR="0" lvl="0" indent="0" algn="ctr" defTabSz="914400" eaLnBrk="1" fontAlgn="auto" latinLnBrk="0" hangingPunct="1">
                <a:lnSpc>
                  <a:spcPct val="11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6" name="Rectangle 15"/>
            <p:cNvSpPr/>
            <p:nvPr/>
          </p:nvSpPr>
          <p:spPr>
            <a:xfrm>
              <a:off x="717267" y="2509112"/>
              <a:ext cx="299298" cy="270074"/>
            </a:xfrm>
            <a:prstGeom prst="rect">
              <a:avLst/>
            </a:prstGeom>
          </p:spPr>
          <p:txBody>
            <a:bodyPr wrap="square" numCol="1" spcCol="457200">
              <a:spAutoFit/>
            </a:bodyPr>
            <a:lstStyle/>
            <a:p>
              <a:pPr marL="0" marR="0" lvl="0" indent="0" algn="ctr" defTabSz="914400" eaLnBrk="1" fontAlgn="auto" latinLnBrk="0" hangingPunct="1">
                <a:lnSpc>
                  <a:spcPct val="11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prstClr val="white"/>
                  </a:solidFill>
                  <a:effectLst/>
                  <a:uLnTx/>
                  <a:uFillTx/>
                  <a:latin typeface="Arial" panose="020B0604020202020204" pitchFamily="34" charset="0"/>
                  <a:ea typeface="Open Sans Condensed Light" pitchFamily="34" charset="0"/>
                  <a:cs typeface="Arial" panose="020B0604020202020204" pitchFamily="34" charset="0"/>
                </a:rPr>
                <a:t>2</a:t>
              </a:r>
            </a:p>
          </p:txBody>
        </p:sp>
      </p:grpSp>
      <p:grpSp>
        <p:nvGrpSpPr>
          <p:cNvPr id="17" name="Group 16"/>
          <p:cNvGrpSpPr/>
          <p:nvPr/>
        </p:nvGrpSpPr>
        <p:grpSpPr>
          <a:xfrm>
            <a:off x="731514" y="4039276"/>
            <a:ext cx="2310569" cy="270074"/>
            <a:chOff x="717267" y="2509112"/>
            <a:chExt cx="2310569" cy="270074"/>
          </a:xfrm>
        </p:grpSpPr>
        <p:sp>
          <p:nvSpPr>
            <p:cNvPr id="18" name="Rectangle 17"/>
            <p:cNvSpPr/>
            <p:nvPr/>
          </p:nvSpPr>
          <p:spPr>
            <a:xfrm>
              <a:off x="1014305" y="2532014"/>
              <a:ext cx="2013531" cy="244682"/>
            </a:xfrm>
            <a:prstGeom prst="rect">
              <a:avLst/>
            </a:prstGeom>
          </p:spPr>
          <p:txBody>
            <a:bodyPr wrap="square" numCol="1" spcCol="457200">
              <a:spAutoFit/>
            </a:bodyPr>
            <a:lstStyle/>
            <a:p>
              <a:pPr marL="0" marR="0" lvl="0" indent="0" algn="just" defTabSz="914400" eaLnBrk="1" fontAlgn="auto" latinLnBrk="0" hangingPunct="1">
                <a:lnSpc>
                  <a:spcPct val="11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4B2C50"/>
                  </a:solidFill>
                  <a:effectLst/>
                  <a:uLnTx/>
                  <a:uFillTx/>
                  <a:latin typeface="Arial" panose="020B0604020202020204" pitchFamily="34" charset="0"/>
                  <a:ea typeface="Open Sans Condensed Light" pitchFamily="34" charset="0"/>
                  <a:cs typeface="Arial" panose="020B0604020202020204" pitchFamily="34" charset="0"/>
                </a:rPr>
                <a:t>Waste Management</a:t>
              </a:r>
              <a:r>
                <a:rPr kumimoji="0" lang="en-US" sz="900" b="1" i="0" u="none" strike="noStrike" kern="0" cap="none" spc="0" normalizeH="0" noProof="0" dirty="0" smtClean="0">
                  <a:ln>
                    <a:noFill/>
                  </a:ln>
                  <a:solidFill>
                    <a:srgbClr val="4B2C50"/>
                  </a:solidFill>
                  <a:effectLst/>
                  <a:uLnTx/>
                  <a:uFillTx/>
                  <a:latin typeface="Arial" panose="020B0604020202020204" pitchFamily="34" charset="0"/>
                  <a:ea typeface="Open Sans Condensed Light" pitchFamily="34" charset="0"/>
                  <a:cs typeface="Arial" panose="020B0604020202020204" pitchFamily="34" charset="0"/>
                </a:rPr>
                <a:t> Company</a:t>
              </a:r>
              <a:endParaRPr kumimoji="0" lang="en-US" sz="900" b="1" i="0" u="none" strike="noStrike" kern="0" cap="none" spc="0" normalizeH="0" baseline="0" noProof="0" dirty="0" smtClean="0">
                <a:ln>
                  <a:noFill/>
                </a:ln>
                <a:solidFill>
                  <a:srgbClr val="4B2C50"/>
                </a:solidFill>
                <a:effectLst/>
                <a:uLnTx/>
                <a:uFillTx/>
                <a:latin typeface="Arial" panose="020B0604020202020204" pitchFamily="34" charset="0"/>
                <a:ea typeface="Open Sans Condensed Light" pitchFamily="34" charset="0"/>
                <a:cs typeface="Arial" panose="020B0604020202020204" pitchFamily="34" charset="0"/>
              </a:endParaRPr>
            </a:p>
          </p:txBody>
        </p:sp>
        <p:sp>
          <p:nvSpPr>
            <p:cNvPr id="19" name="Oval 18"/>
            <p:cNvSpPr/>
            <p:nvPr/>
          </p:nvSpPr>
          <p:spPr>
            <a:xfrm>
              <a:off x="762000" y="2524417"/>
              <a:ext cx="222389" cy="222389"/>
            </a:xfrm>
            <a:prstGeom prst="ellipse">
              <a:avLst/>
            </a:prstGeom>
            <a:solidFill>
              <a:srgbClr val="16A085"/>
            </a:solidFill>
            <a:ln w="25400" cap="flat" cmpd="sng" algn="ctr">
              <a:noFill/>
              <a:prstDash val="solid"/>
            </a:ln>
            <a:effectLst/>
          </p:spPr>
          <p:txBody>
            <a:bodyPr rtlCol="0" anchor="ctr"/>
            <a:lstStyle/>
            <a:p>
              <a:pPr marL="0" marR="0" lvl="0" indent="0" algn="ctr" defTabSz="914400" eaLnBrk="1" fontAlgn="auto" latinLnBrk="0" hangingPunct="1">
                <a:lnSpc>
                  <a:spcPct val="11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20" name="Rectangle 19"/>
            <p:cNvSpPr/>
            <p:nvPr/>
          </p:nvSpPr>
          <p:spPr>
            <a:xfrm>
              <a:off x="717267" y="2509112"/>
              <a:ext cx="299298" cy="270074"/>
            </a:xfrm>
            <a:prstGeom prst="rect">
              <a:avLst/>
            </a:prstGeom>
          </p:spPr>
          <p:txBody>
            <a:bodyPr wrap="square" numCol="1" spcCol="457200">
              <a:spAutoFit/>
            </a:bodyPr>
            <a:lstStyle/>
            <a:p>
              <a:pPr marL="0" marR="0" lvl="0" indent="0" algn="ctr" defTabSz="914400" eaLnBrk="1" fontAlgn="auto" latinLnBrk="0" hangingPunct="1">
                <a:lnSpc>
                  <a:spcPct val="11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prstClr val="white"/>
                  </a:solidFill>
                  <a:effectLst/>
                  <a:uLnTx/>
                  <a:uFillTx/>
                  <a:latin typeface="Arial" panose="020B0604020202020204" pitchFamily="34" charset="0"/>
                  <a:ea typeface="Open Sans Condensed Light" pitchFamily="34" charset="0"/>
                  <a:cs typeface="Arial" panose="020B0604020202020204" pitchFamily="34" charset="0"/>
                </a:rPr>
                <a:t>3</a:t>
              </a:r>
            </a:p>
          </p:txBody>
        </p:sp>
      </p:grpSp>
      <p:grpSp>
        <p:nvGrpSpPr>
          <p:cNvPr id="21" name="Group 20"/>
          <p:cNvGrpSpPr/>
          <p:nvPr/>
        </p:nvGrpSpPr>
        <p:grpSpPr>
          <a:xfrm>
            <a:off x="731514" y="4571546"/>
            <a:ext cx="2310569" cy="270074"/>
            <a:chOff x="717267" y="2509112"/>
            <a:chExt cx="2310569" cy="270074"/>
          </a:xfrm>
        </p:grpSpPr>
        <p:sp>
          <p:nvSpPr>
            <p:cNvPr id="22" name="Rectangle 21"/>
            <p:cNvSpPr/>
            <p:nvPr/>
          </p:nvSpPr>
          <p:spPr>
            <a:xfrm>
              <a:off x="1014305" y="2515531"/>
              <a:ext cx="2013531" cy="244682"/>
            </a:xfrm>
            <a:prstGeom prst="rect">
              <a:avLst/>
            </a:prstGeom>
          </p:spPr>
          <p:txBody>
            <a:bodyPr wrap="square" numCol="1" spcCol="457200">
              <a:spAutoFit/>
            </a:bodyPr>
            <a:lstStyle/>
            <a:p>
              <a:pPr marL="0" marR="0" lvl="0" indent="0" algn="just" defTabSz="914400" eaLnBrk="1" fontAlgn="auto" latinLnBrk="0" hangingPunct="1">
                <a:lnSpc>
                  <a:spcPct val="11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4B2C50"/>
                  </a:solidFill>
                  <a:effectLst/>
                  <a:uLnTx/>
                  <a:uFillTx/>
                  <a:latin typeface="Arial" panose="020B0604020202020204" pitchFamily="34" charset="0"/>
                  <a:ea typeface="Open Sans Condensed Light" pitchFamily="34" charset="0"/>
                  <a:cs typeface="Arial" panose="020B0604020202020204" pitchFamily="34" charset="0"/>
                </a:rPr>
                <a:t>Port Operator</a:t>
              </a:r>
            </a:p>
          </p:txBody>
        </p:sp>
        <p:sp>
          <p:nvSpPr>
            <p:cNvPr id="23" name="Oval 22"/>
            <p:cNvSpPr/>
            <p:nvPr/>
          </p:nvSpPr>
          <p:spPr>
            <a:xfrm>
              <a:off x="762000" y="2524417"/>
              <a:ext cx="222389" cy="222389"/>
            </a:xfrm>
            <a:prstGeom prst="ellipse">
              <a:avLst/>
            </a:prstGeom>
            <a:solidFill>
              <a:srgbClr val="16A085"/>
            </a:solidFill>
            <a:ln w="25400" cap="flat" cmpd="sng" algn="ctr">
              <a:noFill/>
              <a:prstDash val="solid"/>
            </a:ln>
            <a:effectLst/>
          </p:spPr>
          <p:txBody>
            <a:bodyPr rtlCol="0" anchor="ctr"/>
            <a:lstStyle/>
            <a:p>
              <a:pPr marL="0" marR="0" lvl="0" indent="0" algn="ctr" defTabSz="914400" eaLnBrk="1" fontAlgn="auto" latinLnBrk="0" hangingPunct="1">
                <a:lnSpc>
                  <a:spcPct val="11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24" name="Rectangle 23"/>
            <p:cNvSpPr/>
            <p:nvPr/>
          </p:nvSpPr>
          <p:spPr>
            <a:xfrm>
              <a:off x="717267" y="2509112"/>
              <a:ext cx="299298" cy="270074"/>
            </a:xfrm>
            <a:prstGeom prst="rect">
              <a:avLst/>
            </a:prstGeom>
          </p:spPr>
          <p:txBody>
            <a:bodyPr wrap="square" numCol="1" spcCol="457200">
              <a:spAutoFit/>
            </a:bodyPr>
            <a:lstStyle/>
            <a:p>
              <a:pPr marL="0" marR="0" lvl="0" indent="0" algn="ctr" defTabSz="914400" eaLnBrk="1" fontAlgn="auto" latinLnBrk="0" hangingPunct="1">
                <a:lnSpc>
                  <a:spcPct val="11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prstClr val="white"/>
                  </a:solidFill>
                  <a:effectLst/>
                  <a:uLnTx/>
                  <a:uFillTx/>
                  <a:latin typeface="Arial" panose="020B0604020202020204" pitchFamily="34" charset="0"/>
                  <a:ea typeface="Open Sans Condensed Light" pitchFamily="34" charset="0"/>
                  <a:cs typeface="Arial" panose="020B0604020202020204" pitchFamily="34" charset="0"/>
                </a:rPr>
                <a:t>4</a:t>
              </a:r>
            </a:p>
          </p:txBody>
        </p:sp>
      </p:grpSp>
      <p:cxnSp>
        <p:nvCxnSpPr>
          <p:cNvPr id="25" name="Straight Connector 24"/>
          <p:cNvCxnSpPr/>
          <p:nvPr/>
        </p:nvCxnSpPr>
        <p:spPr>
          <a:xfrm flipV="1">
            <a:off x="776247" y="2873220"/>
            <a:ext cx="2362200" cy="1"/>
          </a:xfrm>
          <a:prstGeom prst="line">
            <a:avLst/>
          </a:prstGeom>
          <a:noFill/>
          <a:ln w="3175" cap="flat" cmpd="sng" algn="ctr">
            <a:solidFill>
              <a:srgbClr val="95A5A6"/>
            </a:solidFill>
            <a:prstDash val="solid"/>
          </a:ln>
          <a:effectLst/>
        </p:spPr>
      </p:cxnSp>
      <p:grpSp>
        <p:nvGrpSpPr>
          <p:cNvPr id="26" name="Group 25"/>
          <p:cNvGrpSpPr/>
          <p:nvPr/>
        </p:nvGrpSpPr>
        <p:grpSpPr>
          <a:xfrm>
            <a:off x="691298" y="1592796"/>
            <a:ext cx="2447149" cy="1212890"/>
            <a:chOff x="677051" y="1276350"/>
            <a:chExt cx="2447149" cy="1212890"/>
          </a:xfrm>
        </p:grpSpPr>
        <p:sp>
          <p:nvSpPr>
            <p:cNvPr id="27" name="Rectangle 26"/>
            <p:cNvSpPr/>
            <p:nvPr/>
          </p:nvSpPr>
          <p:spPr>
            <a:xfrm>
              <a:off x="717267" y="1276350"/>
              <a:ext cx="2406933" cy="304800"/>
            </a:xfrm>
            <a:prstGeom prst="rect">
              <a:avLst/>
            </a:prstGeom>
            <a:solidFill>
              <a:srgbClr val="16A08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28" name="Rectangle 27"/>
            <p:cNvSpPr/>
            <p:nvPr/>
          </p:nvSpPr>
          <p:spPr>
            <a:xfrm>
              <a:off x="677051" y="1299210"/>
              <a:ext cx="2350785" cy="276999"/>
            </a:xfrm>
            <a:prstGeom prst="rect">
              <a:avLst/>
            </a:prstGeom>
          </p:spPr>
          <p:txBody>
            <a:bodyPr wrap="square" numCol="1" spcCol="457200">
              <a:spAutoFit/>
            </a:bodyPr>
            <a:lstStyle/>
            <a:p>
              <a:pPr marL="0" marR="0" lvl="0" indent="0" algn="just" defTabSz="914400" eaLnBrk="1" fontAlgn="auto" latinLnBrk="0" hangingPunct="1">
                <a:lnSpc>
                  <a:spcPct val="12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white"/>
                  </a:solidFill>
                  <a:effectLst/>
                  <a:uLnTx/>
                  <a:uFillTx/>
                  <a:latin typeface="Arial" panose="020B0604020202020204" pitchFamily="34" charset="0"/>
                  <a:ea typeface="Open Sans Condensed Light" pitchFamily="34" charset="0"/>
                  <a:cs typeface="Arial" panose="020B0604020202020204" pitchFamily="34" charset="0"/>
                </a:rPr>
                <a:t>Structures</a:t>
              </a:r>
            </a:p>
          </p:txBody>
        </p:sp>
        <p:sp>
          <p:nvSpPr>
            <p:cNvPr id="29" name="Rectangle 28"/>
            <p:cNvSpPr/>
            <p:nvPr/>
          </p:nvSpPr>
          <p:spPr>
            <a:xfrm>
              <a:off x="677051" y="1565910"/>
              <a:ext cx="2350785" cy="923330"/>
            </a:xfrm>
            <a:prstGeom prst="rect">
              <a:avLst/>
            </a:prstGeom>
          </p:spPr>
          <p:txBody>
            <a:bodyPr wrap="square" numCol="1" spcCol="457200">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000066"/>
                  </a:solidFill>
                  <a:effectLst/>
                  <a:uLnTx/>
                  <a:uFillTx/>
                  <a:latin typeface="Arial" panose="020B0604020202020204" pitchFamily="34" charset="0"/>
                  <a:ea typeface="Open Sans Condensed Light" pitchFamily="34" charset="0"/>
                  <a:cs typeface="Arial" panose="020B0604020202020204" pitchFamily="34" charset="0"/>
                </a:rPr>
                <a:t>The Operators</a:t>
              </a:r>
              <a:r>
                <a:rPr kumimoji="0" lang="en-US" sz="900" b="0" i="0" u="none" strike="noStrike" kern="0" cap="none" spc="0" normalizeH="0" noProof="0" dirty="0" smtClean="0">
                  <a:ln>
                    <a:noFill/>
                  </a:ln>
                  <a:solidFill>
                    <a:srgbClr val="000066"/>
                  </a:solidFill>
                  <a:effectLst/>
                  <a:uLnTx/>
                  <a:uFillTx/>
                  <a:latin typeface="Arial" panose="020B0604020202020204" pitchFamily="34" charset="0"/>
                  <a:ea typeface="Open Sans Condensed Light" pitchFamily="34" charset="0"/>
                  <a:cs typeface="Arial" panose="020B0604020202020204" pitchFamily="34" charset="0"/>
                </a:rPr>
                <a:t> use an </a:t>
              </a:r>
              <a:r>
                <a:rPr kumimoji="0" lang="en-US" sz="900" b="1" i="0" u="none" strike="noStrike" kern="0" cap="none" spc="0" normalizeH="0" noProof="0" dirty="0" smtClean="0">
                  <a:ln>
                    <a:noFill/>
                  </a:ln>
                  <a:solidFill>
                    <a:srgbClr val="000066"/>
                  </a:solidFill>
                  <a:effectLst/>
                  <a:uLnTx/>
                  <a:uFillTx/>
                  <a:latin typeface="Arial" panose="020B0604020202020204" pitchFamily="34" charset="0"/>
                  <a:ea typeface="Open Sans Condensed Light" pitchFamily="34" charset="0"/>
                  <a:cs typeface="Arial" panose="020B0604020202020204" pitchFamily="34" charset="0"/>
                </a:rPr>
                <a:t>Engineer, Procure, Remove and Dispose</a:t>
              </a:r>
              <a:r>
                <a:rPr kumimoji="0" lang="en-US" sz="900" b="0" i="0" u="none" strike="noStrike" kern="0" cap="none" spc="0" normalizeH="0" noProof="0" dirty="0" smtClean="0">
                  <a:ln>
                    <a:noFill/>
                  </a:ln>
                  <a:solidFill>
                    <a:srgbClr val="000066"/>
                  </a:solidFill>
                  <a:effectLst/>
                  <a:uLnTx/>
                  <a:uFillTx/>
                  <a:latin typeface="Arial" panose="020B0604020202020204" pitchFamily="34" charset="0"/>
                  <a:ea typeface="Open Sans Condensed Light" pitchFamily="34" charset="0"/>
                  <a:cs typeface="Arial" panose="020B0604020202020204" pitchFamily="34" charset="0"/>
                </a:rPr>
                <a:t> contracting strategy (EPRD). This is a contract that has a single contractor with full </a:t>
              </a:r>
              <a:r>
                <a:rPr lang="en-US" sz="900" kern="0" dirty="0" smtClean="0">
                  <a:solidFill>
                    <a:srgbClr val="000066"/>
                  </a:solidFill>
                  <a:latin typeface="Arial" panose="020B0604020202020204" pitchFamily="34" charset="0"/>
                  <a:ea typeface="Open Sans Condensed Light" pitchFamily="34" charset="0"/>
                  <a:cs typeface="Arial" panose="020B0604020202020204" pitchFamily="34" charset="0"/>
                </a:rPr>
                <a:t>responsibility for the project.</a:t>
              </a:r>
              <a:endParaRPr kumimoji="0" lang="en-US" sz="900" b="0" i="0" u="none" strike="noStrike" kern="0" cap="none" spc="0" normalizeH="0" baseline="0" noProof="0" dirty="0" smtClean="0">
                <a:ln>
                  <a:noFill/>
                </a:ln>
                <a:solidFill>
                  <a:srgbClr val="000066"/>
                </a:solidFill>
                <a:effectLst/>
                <a:uLnTx/>
                <a:uFillTx/>
                <a:latin typeface="Arial" panose="020B0604020202020204" pitchFamily="34" charset="0"/>
                <a:ea typeface="Open Sans Condensed Light" pitchFamily="34" charset="0"/>
                <a:cs typeface="Arial" panose="020B0604020202020204" pitchFamily="34" charset="0"/>
              </a:endParaRPr>
            </a:p>
          </p:txBody>
        </p:sp>
      </p:grpSp>
      <p:grpSp>
        <p:nvGrpSpPr>
          <p:cNvPr id="30" name="Group 29"/>
          <p:cNvGrpSpPr/>
          <p:nvPr/>
        </p:nvGrpSpPr>
        <p:grpSpPr>
          <a:xfrm>
            <a:off x="3410508" y="3103806"/>
            <a:ext cx="2310569" cy="270074"/>
            <a:chOff x="717267" y="2502762"/>
            <a:chExt cx="2310569" cy="270074"/>
          </a:xfrm>
        </p:grpSpPr>
        <p:sp>
          <p:nvSpPr>
            <p:cNvPr id="31" name="Rectangle 30"/>
            <p:cNvSpPr/>
            <p:nvPr/>
          </p:nvSpPr>
          <p:spPr>
            <a:xfrm>
              <a:off x="1014305" y="2525030"/>
              <a:ext cx="2013531" cy="244682"/>
            </a:xfrm>
            <a:prstGeom prst="rect">
              <a:avLst/>
            </a:prstGeom>
          </p:spPr>
          <p:txBody>
            <a:bodyPr wrap="square" numCol="1" spcCol="457200">
              <a:spAutoFit/>
            </a:bodyPr>
            <a:lstStyle/>
            <a:p>
              <a:pPr marL="0" marR="0" lvl="0" indent="0" algn="just" defTabSz="914400" eaLnBrk="1" fontAlgn="auto" latinLnBrk="0" hangingPunct="1">
                <a:lnSpc>
                  <a:spcPct val="11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4B2C50"/>
                  </a:solidFill>
                  <a:effectLst/>
                  <a:uLnTx/>
                  <a:uFillTx/>
                  <a:latin typeface="Arial" panose="020B0604020202020204" pitchFamily="34" charset="0"/>
                  <a:ea typeface="Open Sans Condensed Light" pitchFamily="34" charset="0"/>
                  <a:cs typeface="Arial" panose="020B0604020202020204" pitchFamily="34" charset="0"/>
                </a:rPr>
                <a:t>Construction Vessel</a:t>
              </a:r>
              <a:r>
                <a:rPr kumimoji="0" lang="en-US" sz="900" b="1" i="0" u="none" strike="noStrike" kern="0" cap="none" spc="0" normalizeH="0" noProof="0" dirty="0" smtClean="0">
                  <a:ln>
                    <a:noFill/>
                  </a:ln>
                  <a:solidFill>
                    <a:srgbClr val="4B2C50"/>
                  </a:solidFill>
                  <a:effectLst/>
                  <a:uLnTx/>
                  <a:uFillTx/>
                  <a:latin typeface="Arial" panose="020B0604020202020204" pitchFamily="34" charset="0"/>
                  <a:ea typeface="Open Sans Condensed Light" pitchFamily="34" charset="0"/>
                  <a:cs typeface="Arial" panose="020B0604020202020204" pitchFamily="34" charset="0"/>
                </a:rPr>
                <a:t> Owner</a:t>
              </a:r>
              <a:endParaRPr kumimoji="0" lang="en-US" sz="900" b="1" i="0" u="none" strike="noStrike" kern="0" cap="none" spc="0" normalizeH="0" baseline="0" noProof="0" dirty="0" smtClean="0">
                <a:ln>
                  <a:noFill/>
                </a:ln>
                <a:solidFill>
                  <a:srgbClr val="4B2C50"/>
                </a:solidFill>
                <a:effectLst/>
                <a:uLnTx/>
                <a:uFillTx/>
                <a:latin typeface="Arial" panose="020B0604020202020204" pitchFamily="34" charset="0"/>
                <a:ea typeface="Open Sans Condensed Light" pitchFamily="34" charset="0"/>
                <a:cs typeface="Arial" panose="020B0604020202020204" pitchFamily="34" charset="0"/>
              </a:endParaRPr>
            </a:p>
          </p:txBody>
        </p:sp>
        <p:sp>
          <p:nvSpPr>
            <p:cNvPr id="32" name="Oval 31"/>
            <p:cNvSpPr/>
            <p:nvPr/>
          </p:nvSpPr>
          <p:spPr>
            <a:xfrm>
              <a:off x="762000" y="2524417"/>
              <a:ext cx="222389" cy="222389"/>
            </a:xfrm>
            <a:prstGeom prst="ellipse">
              <a:avLst/>
            </a:prstGeom>
            <a:solidFill>
              <a:srgbClr val="2980B9"/>
            </a:solidFill>
            <a:ln w="25400" cap="flat" cmpd="sng" algn="ctr">
              <a:noFill/>
              <a:prstDash val="solid"/>
            </a:ln>
            <a:effectLst/>
          </p:spPr>
          <p:txBody>
            <a:bodyPr rtlCol="0" anchor="ctr"/>
            <a:lstStyle/>
            <a:p>
              <a:pPr marL="0" marR="0" lvl="0" indent="0" algn="ctr" defTabSz="914400" eaLnBrk="1" fontAlgn="auto" latinLnBrk="0" hangingPunct="1">
                <a:lnSpc>
                  <a:spcPct val="11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33" name="Rectangle 32"/>
            <p:cNvSpPr/>
            <p:nvPr/>
          </p:nvSpPr>
          <p:spPr>
            <a:xfrm>
              <a:off x="717267" y="2502762"/>
              <a:ext cx="299298" cy="270074"/>
            </a:xfrm>
            <a:prstGeom prst="rect">
              <a:avLst/>
            </a:prstGeom>
          </p:spPr>
          <p:txBody>
            <a:bodyPr wrap="square" numCol="1" spcCol="457200">
              <a:spAutoFit/>
            </a:bodyPr>
            <a:lstStyle/>
            <a:p>
              <a:pPr marL="0" marR="0" lvl="0" indent="0" algn="ctr" defTabSz="914400" eaLnBrk="1" fontAlgn="auto" latinLnBrk="0" hangingPunct="1">
                <a:lnSpc>
                  <a:spcPct val="11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prstClr val="white"/>
                  </a:solidFill>
                  <a:effectLst/>
                  <a:uLnTx/>
                  <a:uFillTx/>
                  <a:latin typeface="Arial" panose="020B0604020202020204" pitchFamily="34" charset="0"/>
                  <a:ea typeface="Open Sans Condensed Light" pitchFamily="34" charset="0"/>
                  <a:cs typeface="Arial" panose="020B0604020202020204" pitchFamily="34" charset="0"/>
                </a:rPr>
                <a:t>1</a:t>
              </a:r>
            </a:p>
          </p:txBody>
        </p:sp>
      </p:grpSp>
      <p:grpSp>
        <p:nvGrpSpPr>
          <p:cNvPr id="34" name="Group 33"/>
          <p:cNvGrpSpPr/>
          <p:nvPr/>
        </p:nvGrpSpPr>
        <p:grpSpPr>
          <a:xfrm>
            <a:off x="3410508" y="3642427"/>
            <a:ext cx="2310569" cy="278905"/>
            <a:chOff x="717267" y="2509112"/>
            <a:chExt cx="2310569" cy="278905"/>
          </a:xfrm>
        </p:grpSpPr>
        <p:sp>
          <p:nvSpPr>
            <p:cNvPr id="35" name="Rectangle 34"/>
            <p:cNvSpPr/>
            <p:nvPr/>
          </p:nvSpPr>
          <p:spPr>
            <a:xfrm>
              <a:off x="1014305" y="2543335"/>
              <a:ext cx="2013531" cy="244682"/>
            </a:xfrm>
            <a:prstGeom prst="rect">
              <a:avLst/>
            </a:prstGeom>
          </p:spPr>
          <p:txBody>
            <a:bodyPr wrap="square" numCol="1" spcCol="457200">
              <a:spAutoFit/>
            </a:bodyPr>
            <a:lstStyle/>
            <a:p>
              <a:pPr marL="0" marR="0" lvl="0" indent="0" algn="just" defTabSz="914400" eaLnBrk="1" fontAlgn="auto" latinLnBrk="0" hangingPunct="1">
                <a:lnSpc>
                  <a:spcPct val="11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4B2C50"/>
                  </a:solidFill>
                  <a:effectLst/>
                  <a:uLnTx/>
                  <a:uFillTx/>
                  <a:latin typeface="Arial" panose="020B0604020202020204" pitchFamily="34" charset="0"/>
                  <a:ea typeface="Open Sans Condensed Light" pitchFamily="34" charset="0"/>
                  <a:cs typeface="Arial" panose="020B0604020202020204" pitchFamily="34" charset="0"/>
                </a:rPr>
                <a:t>Waste Management Company</a:t>
              </a:r>
            </a:p>
          </p:txBody>
        </p:sp>
        <p:sp>
          <p:nvSpPr>
            <p:cNvPr id="36" name="Oval 35"/>
            <p:cNvSpPr/>
            <p:nvPr/>
          </p:nvSpPr>
          <p:spPr>
            <a:xfrm>
              <a:off x="762000" y="2524417"/>
              <a:ext cx="222389" cy="222389"/>
            </a:xfrm>
            <a:prstGeom prst="ellipse">
              <a:avLst/>
            </a:prstGeom>
            <a:solidFill>
              <a:srgbClr val="2980B9"/>
            </a:solidFill>
            <a:ln w="25400" cap="flat" cmpd="sng" algn="ctr">
              <a:noFill/>
              <a:prstDash val="solid"/>
            </a:ln>
            <a:effectLst/>
          </p:spPr>
          <p:txBody>
            <a:bodyPr rtlCol="0" anchor="ctr"/>
            <a:lstStyle/>
            <a:p>
              <a:pPr marL="0" marR="0" lvl="0" indent="0" algn="ctr" defTabSz="914400" eaLnBrk="1" fontAlgn="auto" latinLnBrk="0" hangingPunct="1">
                <a:lnSpc>
                  <a:spcPct val="11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37" name="Rectangle 36"/>
            <p:cNvSpPr/>
            <p:nvPr/>
          </p:nvSpPr>
          <p:spPr>
            <a:xfrm>
              <a:off x="717267" y="2509112"/>
              <a:ext cx="299298" cy="270074"/>
            </a:xfrm>
            <a:prstGeom prst="rect">
              <a:avLst/>
            </a:prstGeom>
          </p:spPr>
          <p:txBody>
            <a:bodyPr wrap="square" numCol="1" spcCol="457200">
              <a:spAutoFit/>
            </a:bodyPr>
            <a:lstStyle/>
            <a:p>
              <a:pPr marL="0" marR="0" lvl="0" indent="0" algn="ctr" defTabSz="914400" eaLnBrk="1" fontAlgn="auto" latinLnBrk="0" hangingPunct="1">
                <a:lnSpc>
                  <a:spcPct val="11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prstClr val="white"/>
                  </a:solidFill>
                  <a:effectLst/>
                  <a:uLnTx/>
                  <a:uFillTx/>
                  <a:latin typeface="Arial" panose="020B0604020202020204" pitchFamily="34" charset="0"/>
                  <a:ea typeface="Open Sans Condensed Light" pitchFamily="34" charset="0"/>
                  <a:cs typeface="Arial" panose="020B0604020202020204" pitchFamily="34" charset="0"/>
                </a:rPr>
                <a:t>2</a:t>
              </a:r>
            </a:p>
          </p:txBody>
        </p:sp>
      </p:grpSp>
      <p:grpSp>
        <p:nvGrpSpPr>
          <p:cNvPr id="38" name="Group 37"/>
          <p:cNvGrpSpPr/>
          <p:nvPr/>
        </p:nvGrpSpPr>
        <p:grpSpPr>
          <a:xfrm>
            <a:off x="3410508" y="4039276"/>
            <a:ext cx="2310569" cy="278100"/>
            <a:chOff x="717267" y="2509112"/>
            <a:chExt cx="2310569" cy="278100"/>
          </a:xfrm>
        </p:grpSpPr>
        <p:sp>
          <p:nvSpPr>
            <p:cNvPr id="39" name="Rectangle 38"/>
            <p:cNvSpPr/>
            <p:nvPr/>
          </p:nvSpPr>
          <p:spPr>
            <a:xfrm>
              <a:off x="1014305" y="2542530"/>
              <a:ext cx="2013531" cy="244682"/>
            </a:xfrm>
            <a:prstGeom prst="rect">
              <a:avLst/>
            </a:prstGeom>
          </p:spPr>
          <p:txBody>
            <a:bodyPr wrap="square" numCol="1" spcCol="457200">
              <a:spAutoFit/>
            </a:bodyPr>
            <a:lstStyle/>
            <a:p>
              <a:pPr marL="0" marR="0" lvl="0" indent="0" algn="just" defTabSz="914400" eaLnBrk="1" fontAlgn="auto" latinLnBrk="0" hangingPunct="1">
                <a:lnSpc>
                  <a:spcPct val="110000"/>
                </a:lnSpc>
                <a:spcBef>
                  <a:spcPts val="0"/>
                </a:spcBef>
                <a:spcAft>
                  <a:spcPts val="0"/>
                </a:spcAft>
                <a:buClrTx/>
                <a:buSzTx/>
                <a:buFontTx/>
                <a:buNone/>
                <a:tabLst/>
                <a:defRPr/>
              </a:pPr>
              <a:r>
                <a:rPr lang="en-US" sz="900" b="1" kern="0" noProof="0" dirty="0" smtClean="0">
                  <a:solidFill>
                    <a:srgbClr val="4B2C50"/>
                  </a:solidFill>
                  <a:latin typeface="Arial" panose="020B0604020202020204" pitchFamily="34" charset="0"/>
                  <a:ea typeface="Open Sans Condensed Light" pitchFamily="34" charset="0"/>
                  <a:cs typeface="Arial" panose="020B0604020202020204" pitchFamily="34" charset="0"/>
                </a:rPr>
                <a:t>Integrated Logistics Company</a:t>
              </a:r>
              <a:endParaRPr kumimoji="0" lang="en-US" sz="900" b="1" i="0" u="none" strike="noStrike" kern="0" cap="none" spc="0" normalizeH="0" baseline="0" noProof="0" dirty="0" smtClean="0">
                <a:ln>
                  <a:noFill/>
                </a:ln>
                <a:solidFill>
                  <a:srgbClr val="4B2C50"/>
                </a:solidFill>
                <a:effectLst/>
                <a:uLnTx/>
                <a:uFillTx/>
                <a:latin typeface="Arial" panose="020B0604020202020204" pitchFamily="34" charset="0"/>
                <a:ea typeface="Open Sans Condensed Light" pitchFamily="34" charset="0"/>
                <a:cs typeface="Arial" panose="020B0604020202020204" pitchFamily="34" charset="0"/>
              </a:endParaRPr>
            </a:p>
          </p:txBody>
        </p:sp>
        <p:sp>
          <p:nvSpPr>
            <p:cNvPr id="40" name="Oval 39"/>
            <p:cNvSpPr/>
            <p:nvPr/>
          </p:nvSpPr>
          <p:spPr>
            <a:xfrm>
              <a:off x="762000" y="2524417"/>
              <a:ext cx="222389" cy="222389"/>
            </a:xfrm>
            <a:prstGeom prst="ellipse">
              <a:avLst/>
            </a:prstGeom>
            <a:solidFill>
              <a:srgbClr val="2980B9"/>
            </a:solidFill>
            <a:ln w="25400" cap="flat" cmpd="sng" algn="ctr">
              <a:noFill/>
              <a:prstDash val="solid"/>
            </a:ln>
            <a:effectLst/>
          </p:spPr>
          <p:txBody>
            <a:bodyPr rtlCol="0" anchor="ctr"/>
            <a:lstStyle/>
            <a:p>
              <a:pPr marL="0" marR="0" lvl="0" indent="0" algn="ctr" defTabSz="914400" eaLnBrk="1" fontAlgn="auto" latinLnBrk="0" hangingPunct="1">
                <a:lnSpc>
                  <a:spcPct val="11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41" name="Rectangle 40"/>
            <p:cNvSpPr/>
            <p:nvPr/>
          </p:nvSpPr>
          <p:spPr>
            <a:xfrm>
              <a:off x="717267" y="2509112"/>
              <a:ext cx="299298" cy="270074"/>
            </a:xfrm>
            <a:prstGeom prst="rect">
              <a:avLst/>
            </a:prstGeom>
          </p:spPr>
          <p:txBody>
            <a:bodyPr wrap="square" numCol="1" spcCol="457200">
              <a:spAutoFit/>
            </a:bodyPr>
            <a:lstStyle/>
            <a:p>
              <a:pPr marL="0" marR="0" lvl="0" indent="0" algn="ctr" defTabSz="914400" eaLnBrk="1" fontAlgn="auto" latinLnBrk="0" hangingPunct="1">
                <a:lnSpc>
                  <a:spcPct val="11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prstClr val="white"/>
                  </a:solidFill>
                  <a:effectLst/>
                  <a:uLnTx/>
                  <a:uFillTx/>
                  <a:latin typeface="Arial" panose="020B0604020202020204" pitchFamily="34" charset="0"/>
                  <a:ea typeface="Open Sans Condensed Light" pitchFamily="34" charset="0"/>
                  <a:cs typeface="Arial" panose="020B0604020202020204" pitchFamily="34" charset="0"/>
                </a:rPr>
                <a:t>3</a:t>
              </a:r>
            </a:p>
          </p:txBody>
        </p:sp>
      </p:grpSp>
      <p:grpSp>
        <p:nvGrpSpPr>
          <p:cNvPr id="42" name="Group 41"/>
          <p:cNvGrpSpPr/>
          <p:nvPr/>
        </p:nvGrpSpPr>
        <p:grpSpPr>
          <a:xfrm>
            <a:off x="3410508" y="4571546"/>
            <a:ext cx="2310569" cy="270074"/>
            <a:chOff x="717267" y="2509112"/>
            <a:chExt cx="2310569" cy="270074"/>
          </a:xfrm>
        </p:grpSpPr>
        <p:sp>
          <p:nvSpPr>
            <p:cNvPr id="43" name="Rectangle 42"/>
            <p:cNvSpPr/>
            <p:nvPr/>
          </p:nvSpPr>
          <p:spPr>
            <a:xfrm>
              <a:off x="1014305" y="2515531"/>
              <a:ext cx="2013531" cy="244682"/>
            </a:xfrm>
            <a:prstGeom prst="rect">
              <a:avLst/>
            </a:prstGeom>
          </p:spPr>
          <p:txBody>
            <a:bodyPr wrap="square" numCol="1" spcCol="457200">
              <a:spAutoFit/>
            </a:bodyPr>
            <a:lstStyle/>
            <a:p>
              <a:pPr marL="0" marR="0" lvl="0" indent="0" algn="just" defTabSz="914400" eaLnBrk="1" fontAlgn="auto" latinLnBrk="0" hangingPunct="1">
                <a:lnSpc>
                  <a:spcPct val="11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4B2C50"/>
                  </a:solidFill>
                  <a:effectLst/>
                  <a:uLnTx/>
                  <a:uFillTx/>
                  <a:latin typeface="Arial" panose="020B0604020202020204" pitchFamily="34" charset="0"/>
                  <a:ea typeface="Open Sans Condensed Light" pitchFamily="34" charset="0"/>
                  <a:cs typeface="Arial" panose="020B0604020202020204" pitchFamily="34" charset="0"/>
                </a:rPr>
                <a:t>Port Operator</a:t>
              </a:r>
            </a:p>
          </p:txBody>
        </p:sp>
        <p:sp>
          <p:nvSpPr>
            <p:cNvPr id="44" name="Oval 43"/>
            <p:cNvSpPr/>
            <p:nvPr/>
          </p:nvSpPr>
          <p:spPr>
            <a:xfrm>
              <a:off x="762000" y="2524417"/>
              <a:ext cx="222389" cy="222389"/>
            </a:xfrm>
            <a:prstGeom prst="ellipse">
              <a:avLst/>
            </a:prstGeom>
            <a:solidFill>
              <a:srgbClr val="2980B9"/>
            </a:solidFill>
            <a:ln w="25400" cap="flat" cmpd="sng" algn="ctr">
              <a:noFill/>
              <a:prstDash val="solid"/>
            </a:ln>
            <a:effectLst/>
          </p:spPr>
          <p:txBody>
            <a:bodyPr rtlCol="0" anchor="ctr"/>
            <a:lstStyle/>
            <a:p>
              <a:pPr marL="0" marR="0" lvl="0" indent="0" algn="ctr" defTabSz="914400" eaLnBrk="1" fontAlgn="auto" latinLnBrk="0" hangingPunct="1">
                <a:lnSpc>
                  <a:spcPct val="11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45" name="Rectangle 44"/>
            <p:cNvSpPr/>
            <p:nvPr/>
          </p:nvSpPr>
          <p:spPr>
            <a:xfrm>
              <a:off x="717267" y="2509112"/>
              <a:ext cx="299298" cy="270074"/>
            </a:xfrm>
            <a:prstGeom prst="rect">
              <a:avLst/>
            </a:prstGeom>
          </p:spPr>
          <p:txBody>
            <a:bodyPr wrap="square" numCol="1" spcCol="457200">
              <a:spAutoFit/>
            </a:bodyPr>
            <a:lstStyle/>
            <a:p>
              <a:pPr marL="0" marR="0" lvl="0" indent="0" algn="ctr" defTabSz="914400" eaLnBrk="1" fontAlgn="auto" latinLnBrk="0" hangingPunct="1">
                <a:lnSpc>
                  <a:spcPct val="11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prstClr val="white"/>
                  </a:solidFill>
                  <a:effectLst/>
                  <a:uLnTx/>
                  <a:uFillTx/>
                  <a:latin typeface="Arial" panose="020B0604020202020204" pitchFamily="34" charset="0"/>
                  <a:ea typeface="Open Sans Condensed Light" pitchFamily="34" charset="0"/>
                  <a:cs typeface="Arial" panose="020B0604020202020204" pitchFamily="34" charset="0"/>
                </a:rPr>
                <a:t>4</a:t>
              </a:r>
            </a:p>
          </p:txBody>
        </p:sp>
      </p:grpSp>
      <p:cxnSp>
        <p:nvCxnSpPr>
          <p:cNvPr id="46" name="Straight Connector 45"/>
          <p:cNvCxnSpPr/>
          <p:nvPr/>
        </p:nvCxnSpPr>
        <p:spPr>
          <a:xfrm flipV="1">
            <a:off x="3455241" y="2873220"/>
            <a:ext cx="2362200" cy="1"/>
          </a:xfrm>
          <a:prstGeom prst="line">
            <a:avLst/>
          </a:prstGeom>
          <a:noFill/>
          <a:ln w="3175" cap="flat" cmpd="sng" algn="ctr">
            <a:solidFill>
              <a:srgbClr val="95A5A6"/>
            </a:solidFill>
            <a:prstDash val="solid"/>
          </a:ln>
          <a:effectLst/>
        </p:spPr>
      </p:cxnSp>
      <p:grpSp>
        <p:nvGrpSpPr>
          <p:cNvPr id="47" name="Group 46"/>
          <p:cNvGrpSpPr/>
          <p:nvPr/>
        </p:nvGrpSpPr>
        <p:grpSpPr>
          <a:xfrm>
            <a:off x="3370292" y="1592796"/>
            <a:ext cx="2447149" cy="1212890"/>
            <a:chOff x="3356045" y="1276350"/>
            <a:chExt cx="2447149" cy="1212890"/>
          </a:xfrm>
        </p:grpSpPr>
        <p:sp>
          <p:nvSpPr>
            <p:cNvPr id="48" name="Rectangle 47"/>
            <p:cNvSpPr/>
            <p:nvPr/>
          </p:nvSpPr>
          <p:spPr>
            <a:xfrm>
              <a:off x="3396261" y="1276350"/>
              <a:ext cx="2406933" cy="304800"/>
            </a:xfrm>
            <a:prstGeom prst="rect">
              <a:avLst/>
            </a:prstGeom>
            <a:solidFill>
              <a:srgbClr val="2980B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49" name="Rectangle 48"/>
            <p:cNvSpPr/>
            <p:nvPr/>
          </p:nvSpPr>
          <p:spPr>
            <a:xfrm>
              <a:off x="3356045" y="1299210"/>
              <a:ext cx="2350785" cy="276999"/>
            </a:xfrm>
            <a:prstGeom prst="rect">
              <a:avLst/>
            </a:prstGeom>
          </p:spPr>
          <p:txBody>
            <a:bodyPr wrap="square" numCol="1" spcCol="457200">
              <a:spAutoFit/>
            </a:bodyPr>
            <a:lstStyle/>
            <a:p>
              <a:pPr marL="0" marR="0" lvl="0" indent="0" algn="just" defTabSz="914400" eaLnBrk="1" fontAlgn="auto" latinLnBrk="0" hangingPunct="1">
                <a:lnSpc>
                  <a:spcPct val="12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white"/>
                  </a:solidFill>
                  <a:effectLst/>
                  <a:uLnTx/>
                  <a:uFillTx/>
                  <a:latin typeface="Arial" panose="020B0604020202020204" pitchFamily="34" charset="0"/>
                  <a:ea typeface="Open Sans Condensed Light" pitchFamily="34" charset="0"/>
                  <a:cs typeface="Arial" panose="020B0604020202020204" pitchFamily="34" charset="0"/>
                </a:rPr>
                <a:t>Subsea</a:t>
              </a:r>
            </a:p>
          </p:txBody>
        </p:sp>
        <p:sp>
          <p:nvSpPr>
            <p:cNvPr id="50" name="Rectangle 49"/>
            <p:cNvSpPr/>
            <p:nvPr/>
          </p:nvSpPr>
          <p:spPr>
            <a:xfrm>
              <a:off x="3356045" y="1565910"/>
              <a:ext cx="2350785" cy="923330"/>
            </a:xfrm>
            <a:prstGeom prst="rect">
              <a:avLst/>
            </a:prstGeom>
          </p:spPr>
          <p:txBody>
            <a:bodyPr wrap="square" numCol="1" spcCol="457200">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000066"/>
                  </a:solidFill>
                  <a:effectLst/>
                  <a:uLnTx/>
                  <a:uFillTx/>
                  <a:latin typeface="Arial" panose="020B0604020202020204" pitchFamily="34" charset="0"/>
                  <a:ea typeface="Open Sans Condensed Light" pitchFamily="34" charset="0"/>
                  <a:cs typeface="Arial" panose="020B0604020202020204" pitchFamily="34" charset="0"/>
                </a:rPr>
                <a:t>The Operators</a:t>
              </a:r>
              <a:r>
                <a:rPr kumimoji="0" lang="en-US" sz="900" b="0" i="0" u="none" strike="noStrike" kern="0" cap="none" spc="0" normalizeH="0" noProof="0" dirty="0" smtClean="0">
                  <a:ln>
                    <a:noFill/>
                  </a:ln>
                  <a:solidFill>
                    <a:srgbClr val="000066"/>
                  </a:solidFill>
                  <a:effectLst/>
                  <a:uLnTx/>
                  <a:uFillTx/>
                  <a:latin typeface="Arial" panose="020B0604020202020204" pitchFamily="34" charset="0"/>
                  <a:ea typeface="Open Sans Condensed Light" pitchFamily="34" charset="0"/>
                  <a:cs typeface="Arial" panose="020B0604020202020204" pitchFamily="34" charset="0"/>
                </a:rPr>
                <a:t> award a single contractor the project using a </a:t>
              </a:r>
              <a:r>
                <a:rPr kumimoji="0" lang="en-US" sz="900" b="1" i="0" u="none" strike="noStrike" kern="0" cap="none" spc="0" normalizeH="0" noProof="0" dirty="0" smtClean="0">
                  <a:ln>
                    <a:noFill/>
                  </a:ln>
                  <a:solidFill>
                    <a:srgbClr val="000066"/>
                  </a:solidFill>
                  <a:effectLst/>
                  <a:uLnTx/>
                  <a:uFillTx/>
                  <a:latin typeface="Arial" panose="020B0604020202020204" pitchFamily="34" charset="0"/>
                  <a:ea typeface="Open Sans Condensed Light" pitchFamily="34" charset="0"/>
                  <a:cs typeface="Arial" panose="020B0604020202020204" pitchFamily="34" charset="0"/>
                </a:rPr>
                <a:t>LOGIC Contract</a:t>
              </a:r>
              <a:r>
                <a:rPr kumimoji="0" lang="en-US" sz="900" b="0" i="0" u="none" strike="noStrike" kern="0" cap="none" spc="0" normalizeH="0" noProof="0" dirty="0" smtClean="0">
                  <a:ln>
                    <a:noFill/>
                  </a:ln>
                  <a:solidFill>
                    <a:srgbClr val="000066"/>
                  </a:solidFill>
                  <a:effectLst/>
                  <a:uLnTx/>
                  <a:uFillTx/>
                  <a:latin typeface="Arial" panose="020B0604020202020204" pitchFamily="34" charset="0"/>
                  <a:ea typeface="Open Sans Condensed Light" pitchFamily="34" charset="0"/>
                  <a:cs typeface="Arial" panose="020B0604020202020204" pitchFamily="34" charset="0"/>
                </a:rPr>
                <a:t>. </a:t>
              </a:r>
              <a:r>
                <a:rPr lang="en-GB" sz="900" kern="0" dirty="0" smtClean="0">
                  <a:solidFill>
                    <a:srgbClr val="000066"/>
                  </a:solidFill>
                  <a:latin typeface="Arial" panose="020B0604020202020204" pitchFamily="34" charset="0"/>
                  <a:ea typeface="Open Sans Condensed Light" pitchFamily="34" charset="0"/>
                  <a:cs typeface="Arial" panose="020B0604020202020204" pitchFamily="34" charset="0"/>
                </a:rPr>
                <a:t> LOGIC </a:t>
              </a:r>
              <a:r>
                <a:rPr lang="en-GB" sz="900" kern="0" dirty="0">
                  <a:solidFill>
                    <a:srgbClr val="000066"/>
                  </a:solidFill>
                  <a:latin typeface="Arial" panose="020B0604020202020204" pitchFamily="34" charset="0"/>
                  <a:ea typeface="Open Sans Condensed Light" pitchFamily="34" charset="0"/>
                  <a:cs typeface="Arial" panose="020B0604020202020204" pitchFamily="34" charset="0"/>
                </a:rPr>
                <a:t>currently supports a suite of 10 </a:t>
              </a:r>
              <a:r>
                <a:rPr lang="en-GB" sz="900" kern="0" dirty="0" smtClean="0">
                  <a:solidFill>
                    <a:srgbClr val="000066"/>
                  </a:solidFill>
                  <a:latin typeface="Arial" panose="020B0604020202020204" pitchFamily="34" charset="0"/>
                  <a:ea typeface="Open Sans Condensed Light" pitchFamily="34" charset="0"/>
                  <a:cs typeface="Arial" panose="020B0604020202020204" pitchFamily="34" charset="0"/>
                </a:rPr>
                <a:t>standard contracts </a:t>
              </a:r>
              <a:r>
                <a:rPr lang="en-GB" sz="900" kern="0" dirty="0">
                  <a:solidFill>
                    <a:srgbClr val="000066"/>
                  </a:solidFill>
                  <a:latin typeface="Arial" panose="020B0604020202020204" pitchFamily="34" charset="0"/>
                  <a:ea typeface="Open Sans Condensed Light" pitchFamily="34" charset="0"/>
                  <a:cs typeface="Arial" panose="020B0604020202020204" pitchFamily="34" charset="0"/>
                </a:rPr>
                <a:t>that are available for use throughout the oil and gas </a:t>
              </a:r>
              <a:r>
                <a:rPr lang="en-GB" sz="900" kern="0" dirty="0" smtClean="0">
                  <a:solidFill>
                    <a:srgbClr val="000066"/>
                  </a:solidFill>
                  <a:latin typeface="Arial" panose="020B0604020202020204" pitchFamily="34" charset="0"/>
                  <a:ea typeface="Open Sans Condensed Light" pitchFamily="34" charset="0"/>
                  <a:cs typeface="Arial" panose="020B0604020202020204" pitchFamily="34" charset="0"/>
                </a:rPr>
                <a:t>industry.</a:t>
              </a:r>
              <a:endParaRPr kumimoji="0" lang="en-US" sz="900" b="0" i="0" u="none" strike="noStrike" kern="0" cap="none" spc="0" normalizeH="0" baseline="0" noProof="0" dirty="0" smtClean="0">
                <a:ln>
                  <a:noFill/>
                </a:ln>
                <a:solidFill>
                  <a:srgbClr val="000066"/>
                </a:solidFill>
                <a:effectLst/>
                <a:uLnTx/>
                <a:uFillTx/>
                <a:latin typeface="Arial" panose="020B0604020202020204" pitchFamily="34" charset="0"/>
                <a:ea typeface="Open Sans Condensed Light" pitchFamily="34" charset="0"/>
                <a:cs typeface="Arial" panose="020B0604020202020204" pitchFamily="34" charset="0"/>
              </a:endParaRPr>
            </a:p>
          </p:txBody>
        </p:sp>
      </p:grpSp>
      <p:grpSp>
        <p:nvGrpSpPr>
          <p:cNvPr id="51" name="Group 50"/>
          <p:cNvGrpSpPr/>
          <p:nvPr/>
        </p:nvGrpSpPr>
        <p:grpSpPr>
          <a:xfrm>
            <a:off x="6089503" y="3100586"/>
            <a:ext cx="2310569" cy="273294"/>
            <a:chOff x="717267" y="2499542"/>
            <a:chExt cx="2310569" cy="273294"/>
          </a:xfrm>
        </p:grpSpPr>
        <p:sp>
          <p:nvSpPr>
            <p:cNvPr id="52" name="Rectangle 51"/>
            <p:cNvSpPr/>
            <p:nvPr/>
          </p:nvSpPr>
          <p:spPr>
            <a:xfrm>
              <a:off x="1014305" y="2499542"/>
              <a:ext cx="2013531" cy="244682"/>
            </a:xfrm>
            <a:prstGeom prst="rect">
              <a:avLst/>
            </a:prstGeom>
          </p:spPr>
          <p:txBody>
            <a:bodyPr wrap="square" numCol="1" spcCol="457200">
              <a:spAutoFit/>
            </a:bodyPr>
            <a:lstStyle/>
            <a:p>
              <a:pPr marL="0" marR="0" lvl="0" indent="0" algn="just" defTabSz="914400" eaLnBrk="1" fontAlgn="auto" latinLnBrk="0" hangingPunct="1">
                <a:lnSpc>
                  <a:spcPct val="11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4B2C50"/>
                  </a:solidFill>
                  <a:effectLst/>
                  <a:uLnTx/>
                  <a:uFillTx/>
                  <a:latin typeface="Arial" panose="020B0604020202020204" pitchFamily="34" charset="0"/>
                  <a:ea typeface="Open Sans Condensed Light" pitchFamily="34" charset="0"/>
                  <a:cs typeface="Arial" panose="020B0604020202020204" pitchFamily="34" charset="0"/>
                </a:rPr>
                <a:t>Ship Recycling Yard</a:t>
              </a:r>
            </a:p>
          </p:txBody>
        </p:sp>
        <p:sp>
          <p:nvSpPr>
            <p:cNvPr id="53" name="Oval 52"/>
            <p:cNvSpPr/>
            <p:nvPr/>
          </p:nvSpPr>
          <p:spPr>
            <a:xfrm>
              <a:off x="762000" y="2524417"/>
              <a:ext cx="222389" cy="222389"/>
            </a:xfrm>
            <a:prstGeom prst="ellipse">
              <a:avLst/>
            </a:prstGeom>
            <a:solidFill>
              <a:srgbClr val="9BBB59"/>
            </a:solidFill>
            <a:ln w="25400" cap="flat" cmpd="sng" algn="ctr">
              <a:noFill/>
              <a:prstDash val="solid"/>
            </a:ln>
            <a:effectLst/>
          </p:spPr>
          <p:txBody>
            <a:bodyPr rtlCol="0" anchor="ctr"/>
            <a:lstStyle/>
            <a:p>
              <a:pPr marL="0" marR="0" lvl="0" indent="0" algn="ctr" defTabSz="914400" eaLnBrk="1" fontAlgn="auto" latinLnBrk="0" hangingPunct="1">
                <a:lnSpc>
                  <a:spcPct val="11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54" name="Rectangle 53"/>
            <p:cNvSpPr/>
            <p:nvPr/>
          </p:nvSpPr>
          <p:spPr>
            <a:xfrm>
              <a:off x="717267" y="2502762"/>
              <a:ext cx="299298" cy="270074"/>
            </a:xfrm>
            <a:prstGeom prst="rect">
              <a:avLst/>
            </a:prstGeom>
          </p:spPr>
          <p:txBody>
            <a:bodyPr wrap="square" numCol="1" spcCol="457200">
              <a:spAutoFit/>
            </a:bodyPr>
            <a:lstStyle/>
            <a:p>
              <a:pPr marL="0" marR="0" lvl="0" indent="0" algn="ctr" defTabSz="914400" eaLnBrk="1" fontAlgn="auto" latinLnBrk="0" hangingPunct="1">
                <a:lnSpc>
                  <a:spcPct val="11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prstClr val="white"/>
                  </a:solidFill>
                  <a:effectLst/>
                  <a:uLnTx/>
                  <a:uFillTx/>
                  <a:latin typeface="Arial" panose="020B0604020202020204" pitchFamily="34" charset="0"/>
                  <a:ea typeface="Open Sans Condensed Light" pitchFamily="34" charset="0"/>
                  <a:cs typeface="Arial" panose="020B0604020202020204" pitchFamily="34" charset="0"/>
                </a:rPr>
                <a:t>1</a:t>
              </a:r>
            </a:p>
          </p:txBody>
        </p:sp>
      </p:grpSp>
      <p:grpSp>
        <p:nvGrpSpPr>
          <p:cNvPr id="55" name="Group 54"/>
          <p:cNvGrpSpPr/>
          <p:nvPr/>
        </p:nvGrpSpPr>
        <p:grpSpPr>
          <a:xfrm>
            <a:off x="6089503" y="3641861"/>
            <a:ext cx="2310569" cy="270640"/>
            <a:chOff x="717267" y="2508546"/>
            <a:chExt cx="2310569" cy="270640"/>
          </a:xfrm>
        </p:grpSpPr>
        <p:sp>
          <p:nvSpPr>
            <p:cNvPr id="56" name="Rectangle 55"/>
            <p:cNvSpPr/>
            <p:nvPr/>
          </p:nvSpPr>
          <p:spPr>
            <a:xfrm>
              <a:off x="1014305" y="2508546"/>
              <a:ext cx="2013531" cy="244682"/>
            </a:xfrm>
            <a:prstGeom prst="rect">
              <a:avLst/>
            </a:prstGeom>
          </p:spPr>
          <p:txBody>
            <a:bodyPr wrap="square" numCol="1" spcCol="457200">
              <a:spAutoFit/>
            </a:bodyPr>
            <a:lstStyle/>
            <a:p>
              <a:pPr marL="0" marR="0" lvl="0" indent="0" algn="just" defTabSz="914400" eaLnBrk="1" fontAlgn="auto" latinLnBrk="0" hangingPunct="1">
                <a:lnSpc>
                  <a:spcPct val="110000"/>
                </a:lnSpc>
                <a:spcBef>
                  <a:spcPts val="0"/>
                </a:spcBef>
                <a:spcAft>
                  <a:spcPts val="0"/>
                </a:spcAft>
                <a:buClrTx/>
                <a:buSzTx/>
                <a:buFontTx/>
                <a:buNone/>
                <a:tabLst/>
                <a:defRPr/>
              </a:pPr>
              <a:r>
                <a:rPr lang="en-US" sz="900" b="1" kern="0" dirty="0" smtClean="0">
                  <a:solidFill>
                    <a:srgbClr val="4B2C50"/>
                  </a:solidFill>
                  <a:latin typeface="Arial" panose="020B0604020202020204" pitchFamily="34" charset="0"/>
                  <a:ea typeface="Open Sans Condensed Light" pitchFamily="34" charset="0"/>
                  <a:cs typeface="Arial" panose="020B0604020202020204" pitchFamily="34" charset="0"/>
                </a:rPr>
                <a:t>Recycling Yard – Demolition</a:t>
              </a:r>
              <a:endParaRPr lang="en-US" sz="900" b="1" kern="0" dirty="0">
                <a:solidFill>
                  <a:srgbClr val="4B2C50"/>
                </a:solidFill>
                <a:latin typeface="Arial" panose="020B0604020202020204" pitchFamily="34" charset="0"/>
                <a:ea typeface="Open Sans Condensed Light" pitchFamily="34" charset="0"/>
                <a:cs typeface="Arial" panose="020B0604020202020204" pitchFamily="34" charset="0"/>
              </a:endParaRPr>
            </a:p>
          </p:txBody>
        </p:sp>
        <p:sp>
          <p:nvSpPr>
            <p:cNvPr id="57" name="Oval 56"/>
            <p:cNvSpPr/>
            <p:nvPr/>
          </p:nvSpPr>
          <p:spPr>
            <a:xfrm>
              <a:off x="762000" y="2524417"/>
              <a:ext cx="222389" cy="222389"/>
            </a:xfrm>
            <a:prstGeom prst="ellipse">
              <a:avLst/>
            </a:prstGeom>
            <a:solidFill>
              <a:srgbClr val="9BBB59"/>
            </a:solidFill>
            <a:ln w="25400" cap="flat" cmpd="sng" algn="ctr">
              <a:noFill/>
              <a:prstDash val="solid"/>
            </a:ln>
            <a:effectLst/>
          </p:spPr>
          <p:txBody>
            <a:bodyPr rtlCol="0" anchor="ctr"/>
            <a:lstStyle/>
            <a:p>
              <a:pPr marL="0" marR="0" lvl="0" indent="0" algn="ctr" defTabSz="914400" eaLnBrk="1" fontAlgn="auto" latinLnBrk="0" hangingPunct="1">
                <a:lnSpc>
                  <a:spcPct val="11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58" name="Rectangle 57"/>
            <p:cNvSpPr/>
            <p:nvPr/>
          </p:nvSpPr>
          <p:spPr>
            <a:xfrm>
              <a:off x="717267" y="2509112"/>
              <a:ext cx="299298" cy="270074"/>
            </a:xfrm>
            <a:prstGeom prst="rect">
              <a:avLst/>
            </a:prstGeom>
          </p:spPr>
          <p:txBody>
            <a:bodyPr wrap="square" numCol="1" spcCol="457200">
              <a:spAutoFit/>
            </a:bodyPr>
            <a:lstStyle/>
            <a:p>
              <a:pPr marL="0" marR="0" lvl="0" indent="0" algn="ctr" defTabSz="914400" eaLnBrk="1" fontAlgn="auto" latinLnBrk="0" hangingPunct="1">
                <a:lnSpc>
                  <a:spcPct val="11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prstClr val="white"/>
                  </a:solidFill>
                  <a:effectLst/>
                  <a:uLnTx/>
                  <a:uFillTx/>
                  <a:latin typeface="Arial" panose="020B0604020202020204" pitchFamily="34" charset="0"/>
                  <a:ea typeface="Open Sans Condensed Light" pitchFamily="34" charset="0"/>
                  <a:cs typeface="Arial" panose="020B0604020202020204" pitchFamily="34" charset="0"/>
                </a:rPr>
                <a:t>2</a:t>
              </a:r>
            </a:p>
          </p:txBody>
        </p:sp>
      </p:grpSp>
      <p:grpSp>
        <p:nvGrpSpPr>
          <p:cNvPr id="59" name="Group 58"/>
          <p:cNvGrpSpPr/>
          <p:nvPr/>
        </p:nvGrpSpPr>
        <p:grpSpPr>
          <a:xfrm>
            <a:off x="6089503" y="4037905"/>
            <a:ext cx="2622956" cy="271445"/>
            <a:chOff x="717267" y="2507741"/>
            <a:chExt cx="2622956" cy="271445"/>
          </a:xfrm>
        </p:grpSpPr>
        <p:sp>
          <p:nvSpPr>
            <p:cNvPr id="60" name="Rectangle 59"/>
            <p:cNvSpPr/>
            <p:nvPr/>
          </p:nvSpPr>
          <p:spPr>
            <a:xfrm>
              <a:off x="1014304" y="2507741"/>
              <a:ext cx="2325919" cy="244682"/>
            </a:xfrm>
            <a:prstGeom prst="rect">
              <a:avLst/>
            </a:prstGeom>
          </p:spPr>
          <p:txBody>
            <a:bodyPr wrap="square" numCol="1" spcCol="45720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4B2C50"/>
                  </a:solidFill>
                  <a:effectLst/>
                  <a:uLnTx/>
                  <a:uFillTx/>
                  <a:latin typeface="Arial" panose="020B0604020202020204" pitchFamily="34" charset="0"/>
                  <a:ea typeface="Open Sans Condensed Light" pitchFamily="34" charset="0"/>
                  <a:cs typeface="Arial" panose="020B0604020202020204" pitchFamily="34" charset="0"/>
                </a:rPr>
                <a:t>Recycling Yard – Waste Management</a:t>
              </a:r>
            </a:p>
          </p:txBody>
        </p:sp>
        <p:sp>
          <p:nvSpPr>
            <p:cNvPr id="61" name="Oval 60"/>
            <p:cNvSpPr/>
            <p:nvPr/>
          </p:nvSpPr>
          <p:spPr>
            <a:xfrm>
              <a:off x="762000" y="2524417"/>
              <a:ext cx="222389" cy="222389"/>
            </a:xfrm>
            <a:prstGeom prst="ellipse">
              <a:avLst/>
            </a:prstGeom>
            <a:solidFill>
              <a:srgbClr val="9BBB59"/>
            </a:solidFill>
            <a:ln w="25400" cap="flat" cmpd="sng" algn="ctr">
              <a:noFill/>
              <a:prstDash val="solid"/>
            </a:ln>
            <a:effectLst/>
          </p:spPr>
          <p:txBody>
            <a:bodyPr rtlCol="0" anchor="ctr"/>
            <a:lstStyle/>
            <a:p>
              <a:pPr marL="0" marR="0" lvl="0" indent="0" algn="ctr" defTabSz="914400" eaLnBrk="1" fontAlgn="auto" latinLnBrk="0" hangingPunct="1">
                <a:lnSpc>
                  <a:spcPct val="11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62" name="Rectangle 61"/>
            <p:cNvSpPr/>
            <p:nvPr/>
          </p:nvSpPr>
          <p:spPr>
            <a:xfrm>
              <a:off x="717267" y="2509112"/>
              <a:ext cx="299298" cy="270074"/>
            </a:xfrm>
            <a:prstGeom prst="rect">
              <a:avLst/>
            </a:prstGeom>
          </p:spPr>
          <p:txBody>
            <a:bodyPr wrap="square" numCol="1" spcCol="457200">
              <a:spAutoFit/>
            </a:bodyPr>
            <a:lstStyle/>
            <a:p>
              <a:pPr marL="0" marR="0" lvl="0" indent="0" algn="ctr" defTabSz="914400" eaLnBrk="1" fontAlgn="auto" latinLnBrk="0" hangingPunct="1">
                <a:lnSpc>
                  <a:spcPct val="110000"/>
                </a:lnSpc>
                <a:spcBef>
                  <a:spcPts val="0"/>
                </a:spcBef>
                <a:spcAft>
                  <a:spcPts val="0"/>
                </a:spcAft>
                <a:buClrTx/>
                <a:buSzTx/>
                <a:buFontTx/>
                <a:buNone/>
                <a:tabLst/>
                <a:defRPr/>
              </a:pPr>
              <a:r>
                <a:rPr lang="en-US" sz="1050" kern="0" dirty="0">
                  <a:solidFill>
                    <a:prstClr val="white"/>
                  </a:solidFill>
                  <a:latin typeface="Arial" panose="020B0604020202020204" pitchFamily="34" charset="0"/>
                  <a:ea typeface="Open Sans Condensed Light" pitchFamily="34" charset="0"/>
                  <a:cs typeface="Arial" panose="020B0604020202020204" pitchFamily="34" charset="0"/>
                </a:rPr>
                <a:t>2</a:t>
              </a:r>
              <a:endParaRPr kumimoji="0" lang="en-US" sz="1050" b="0" i="0" u="none" strike="noStrike" kern="0" cap="none" spc="0" normalizeH="0" baseline="0" noProof="0" dirty="0" smtClean="0">
                <a:ln>
                  <a:noFill/>
                </a:ln>
                <a:solidFill>
                  <a:prstClr val="white"/>
                </a:solidFill>
                <a:effectLst/>
                <a:uLnTx/>
                <a:uFillTx/>
                <a:latin typeface="Arial" panose="020B0604020202020204" pitchFamily="34" charset="0"/>
                <a:ea typeface="Open Sans Condensed Light" pitchFamily="34" charset="0"/>
                <a:cs typeface="Arial" panose="020B0604020202020204" pitchFamily="34" charset="0"/>
              </a:endParaRPr>
            </a:p>
          </p:txBody>
        </p:sp>
      </p:grpSp>
      <p:grpSp>
        <p:nvGrpSpPr>
          <p:cNvPr id="63" name="Group 62"/>
          <p:cNvGrpSpPr/>
          <p:nvPr/>
        </p:nvGrpSpPr>
        <p:grpSpPr>
          <a:xfrm>
            <a:off x="6089503" y="4571546"/>
            <a:ext cx="2310569" cy="270074"/>
            <a:chOff x="717267" y="2509112"/>
            <a:chExt cx="2310569" cy="270074"/>
          </a:xfrm>
        </p:grpSpPr>
        <p:sp>
          <p:nvSpPr>
            <p:cNvPr id="64" name="Rectangle 63"/>
            <p:cNvSpPr/>
            <p:nvPr/>
          </p:nvSpPr>
          <p:spPr>
            <a:xfrm>
              <a:off x="1014305" y="2515531"/>
              <a:ext cx="2013531" cy="244682"/>
            </a:xfrm>
            <a:prstGeom prst="rect">
              <a:avLst/>
            </a:prstGeom>
          </p:spPr>
          <p:txBody>
            <a:bodyPr wrap="square" numCol="1" spcCol="457200">
              <a:spAutoFit/>
            </a:bodyPr>
            <a:lstStyle/>
            <a:p>
              <a:pPr marL="0" marR="0" lvl="0" indent="0" algn="just" defTabSz="914400" eaLnBrk="1" fontAlgn="auto" latinLnBrk="0" hangingPunct="1">
                <a:lnSpc>
                  <a:spcPct val="11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4B2C50"/>
                  </a:solidFill>
                  <a:effectLst/>
                  <a:uLnTx/>
                  <a:uFillTx/>
                  <a:latin typeface="Arial" panose="020B0604020202020204" pitchFamily="34" charset="0"/>
                  <a:ea typeface="Open Sans Condensed Light" pitchFamily="34" charset="0"/>
                  <a:cs typeface="Arial" panose="020B0604020202020204" pitchFamily="34" charset="0"/>
                </a:rPr>
                <a:t>Recycling Yard – Marine Division</a:t>
              </a:r>
            </a:p>
          </p:txBody>
        </p:sp>
        <p:sp>
          <p:nvSpPr>
            <p:cNvPr id="65" name="Oval 64"/>
            <p:cNvSpPr/>
            <p:nvPr/>
          </p:nvSpPr>
          <p:spPr>
            <a:xfrm>
              <a:off x="762000" y="2524417"/>
              <a:ext cx="222389" cy="222389"/>
            </a:xfrm>
            <a:prstGeom prst="ellipse">
              <a:avLst/>
            </a:prstGeom>
            <a:solidFill>
              <a:srgbClr val="9BBB59"/>
            </a:solidFill>
            <a:ln w="25400" cap="flat" cmpd="sng" algn="ctr">
              <a:noFill/>
              <a:prstDash val="solid"/>
            </a:ln>
            <a:effectLst/>
          </p:spPr>
          <p:txBody>
            <a:bodyPr rtlCol="0" anchor="ctr"/>
            <a:lstStyle/>
            <a:p>
              <a:pPr marL="0" marR="0" lvl="0" indent="0" algn="ctr" defTabSz="914400" eaLnBrk="1" fontAlgn="auto" latinLnBrk="0" hangingPunct="1">
                <a:lnSpc>
                  <a:spcPct val="11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66" name="Rectangle 65"/>
            <p:cNvSpPr/>
            <p:nvPr/>
          </p:nvSpPr>
          <p:spPr>
            <a:xfrm>
              <a:off x="717267" y="2509112"/>
              <a:ext cx="299298" cy="270074"/>
            </a:xfrm>
            <a:prstGeom prst="rect">
              <a:avLst/>
            </a:prstGeom>
          </p:spPr>
          <p:txBody>
            <a:bodyPr wrap="square" numCol="1" spcCol="457200">
              <a:spAutoFit/>
            </a:bodyPr>
            <a:lstStyle/>
            <a:p>
              <a:pPr marL="0" marR="0" lvl="0" indent="0" algn="ctr" defTabSz="914400" eaLnBrk="1" fontAlgn="auto" latinLnBrk="0" hangingPunct="1">
                <a:lnSpc>
                  <a:spcPct val="110000"/>
                </a:lnSpc>
                <a:spcBef>
                  <a:spcPts val="0"/>
                </a:spcBef>
                <a:spcAft>
                  <a:spcPts val="0"/>
                </a:spcAft>
                <a:buClrTx/>
                <a:buSzTx/>
                <a:buFontTx/>
                <a:buNone/>
                <a:tabLst/>
                <a:defRPr/>
              </a:pPr>
              <a:r>
                <a:rPr lang="en-US" sz="1050" kern="0" dirty="0">
                  <a:solidFill>
                    <a:prstClr val="white"/>
                  </a:solidFill>
                  <a:latin typeface="Arial" panose="020B0604020202020204" pitchFamily="34" charset="0"/>
                  <a:ea typeface="Open Sans Condensed Light" pitchFamily="34" charset="0"/>
                  <a:cs typeface="Arial" panose="020B0604020202020204" pitchFamily="34" charset="0"/>
                </a:rPr>
                <a:t>2</a:t>
              </a:r>
              <a:endParaRPr kumimoji="0" lang="en-US" sz="1050" b="0" i="0" u="none" strike="noStrike" kern="0" cap="none" spc="0" normalizeH="0" baseline="0" noProof="0" dirty="0" smtClean="0">
                <a:ln>
                  <a:noFill/>
                </a:ln>
                <a:solidFill>
                  <a:prstClr val="white"/>
                </a:solidFill>
                <a:effectLst/>
                <a:uLnTx/>
                <a:uFillTx/>
                <a:latin typeface="Arial" panose="020B0604020202020204" pitchFamily="34" charset="0"/>
                <a:ea typeface="Open Sans Condensed Light" pitchFamily="34" charset="0"/>
                <a:cs typeface="Arial" panose="020B0604020202020204" pitchFamily="34" charset="0"/>
              </a:endParaRPr>
            </a:p>
          </p:txBody>
        </p:sp>
      </p:grpSp>
      <p:cxnSp>
        <p:nvCxnSpPr>
          <p:cNvPr id="67" name="Straight Connector 66"/>
          <p:cNvCxnSpPr/>
          <p:nvPr/>
        </p:nvCxnSpPr>
        <p:spPr>
          <a:xfrm flipV="1">
            <a:off x="6134236" y="2873220"/>
            <a:ext cx="2362200" cy="1"/>
          </a:xfrm>
          <a:prstGeom prst="line">
            <a:avLst/>
          </a:prstGeom>
          <a:noFill/>
          <a:ln w="3175" cap="flat" cmpd="sng" algn="ctr">
            <a:solidFill>
              <a:srgbClr val="95A5A6"/>
            </a:solidFill>
            <a:prstDash val="solid"/>
          </a:ln>
          <a:effectLst/>
        </p:spPr>
      </p:cxnSp>
      <p:grpSp>
        <p:nvGrpSpPr>
          <p:cNvPr id="68" name="Group 67"/>
          <p:cNvGrpSpPr/>
          <p:nvPr/>
        </p:nvGrpSpPr>
        <p:grpSpPr>
          <a:xfrm>
            <a:off x="6049287" y="1592796"/>
            <a:ext cx="2447149" cy="1212890"/>
            <a:chOff x="6035040" y="1276350"/>
            <a:chExt cx="2447149" cy="1212890"/>
          </a:xfrm>
        </p:grpSpPr>
        <p:sp>
          <p:nvSpPr>
            <p:cNvPr id="69" name="Rectangle 68"/>
            <p:cNvSpPr/>
            <p:nvPr/>
          </p:nvSpPr>
          <p:spPr>
            <a:xfrm>
              <a:off x="6075256" y="1276350"/>
              <a:ext cx="2406933" cy="304800"/>
            </a:xfrm>
            <a:prstGeom prst="rect">
              <a:avLst/>
            </a:prstGeom>
            <a:solidFill>
              <a:srgbClr val="9BBB5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70" name="Rectangle 69"/>
            <p:cNvSpPr/>
            <p:nvPr/>
          </p:nvSpPr>
          <p:spPr>
            <a:xfrm>
              <a:off x="6035040" y="1299210"/>
              <a:ext cx="2350785" cy="276999"/>
            </a:xfrm>
            <a:prstGeom prst="rect">
              <a:avLst/>
            </a:prstGeom>
          </p:spPr>
          <p:txBody>
            <a:bodyPr wrap="square" numCol="1" spcCol="457200">
              <a:spAutoFit/>
            </a:bodyPr>
            <a:lstStyle/>
            <a:p>
              <a:pPr marL="0" marR="0" lvl="0" indent="0" algn="just" defTabSz="914400" eaLnBrk="1" fontAlgn="auto" latinLnBrk="0" hangingPunct="1">
                <a:lnSpc>
                  <a:spcPct val="12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white"/>
                  </a:solidFill>
                  <a:effectLst/>
                  <a:uLnTx/>
                  <a:uFillTx/>
                  <a:latin typeface="Arial" panose="020B0604020202020204" pitchFamily="34" charset="0"/>
                  <a:ea typeface="Open Sans Condensed Light" pitchFamily="34" charset="0"/>
                  <a:cs typeface="Arial" panose="020B0604020202020204" pitchFamily="34" charset="0"/>
                </a:rPr>
                <a:t>Floating Assets</a:t>
              </a:r>
            </a:p>
          </p:txBody>
        </p:sp>
        <p:sp>
          <p:nvSpPr>
            <p:cNvPr id="71" name="Rectangle 70"/>
            <p:cNvSpPr/>
            <p:nvPr/>
          </p:nvSpPr>
          <p:spPr>
            <a:xfrm>
              <a:off x="6035040" y="1565910"/>
              <a:ext cx="2350785" cy="923330"/>
            </a:xfrm>
            <a:prstGeom prst="rect">
              <a:avLst/>
            </a:prstGeom>
          </p:spPr>
          <p:txBody>
            <a:bodyPr wrap="square" numCol="1" spcCol="457200">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000066"/>
                  </a:solidFill>
                  <a:effectLst/>
                  <a:uLnTx/>
                  <a:uFillTx/>
                  <a:latin typeface="Arial" panose="020B0604020202020204" pitchFamily="34" charset="0"/>
                  <a:ea typeface="Open Sans Condensed Light" pitchFamily="34" charset="0"/>
                  <a:cs typeface="Arial" panose="020B0604020202020204" pitchFamily="34" charset="0"/>
                </a:rPr>
                <a:t>The Operators</a:t>
              </a:r>
              <a:r>
                <a:rPr kumimoji="0" lang="en-US" sz="900" b="0" i="0" u="none" strike="noStrike" kern="0" cap="none" spc="0" normalizeH="0" noProof="0" dirty="0" smtClean="0">
                  <a:ln>
                    <a:noFill/>
                  </a:ln>
                  <a:solidFill>
                    <a:srgbClr val="000066"/>
                  </a:solidFill>
                  <a:effectLst/>
                  <a:uLnTx/>
                  <a:uFillTx/>
                  <a:latin typeface="Arial" panose="020B0604020202020204" pitchFamily="34" charset="0"/>
                  <a:ea typeface="Open Sans Condensed Light" pitchFamily="34" charset="0"/>
                  <a:cs typeface="Arial" panose="020B0604020202020204" pitchFamily="34" charset="0"/>
                </a:rPr>
                <a:t> primarily aim for a </a:t>
              </a:r>
              <a:r>
                <a:rPr kumimoji="0" lang="en-US" sz="900" b="1" i="0" u="none" strike="noStrike" kern="0" cap="none" spc="0" normalizeH="0" noProof="0" dirty="0" smtClean="0">
                  <a:ln>
                    <a:noFill/>
                  </a:ln>
                  <a:solidFill>
                    <a:srgbClr val="000066"/>
                  </a:solidFill>
                  <a:effectLst/>
                  <a:uLnTx/>
                  <a:uFillTx/>
                  <a:latin typeface="Arial" panose="020B0604020202020204" pitchFamily="34" charset="0"/>
                  <a:ea typeface="Open Sans Condensed Light" pitchFamily="34" charset="0"/>
                  <a:cs typeface="Arial" panose="020B0604020202020204" pitchFamily="34" charset="0"/>
                </a:rPr>
                <a:t>Sale Contract</a:t>
              </a:r>
              <a:r>
                <a:rPr kumimoji="0" lang="en-US" sz="900" b="0" i="0" u="none" strike="noStrike" kern="0" cap="none" spc="0" normalizeH="0" noProof="0" dirty="0" smtClean="0">
                  <a:ln>
                    <a:noFill/>
                  </a:ln>
                  <a:solidFill>
                    <a:srgbClr val="000066"/>
                  </a:solidFill>
                  <a:effectLst/>
                  <a:uLnTx/>
                  <a:uFillTx/>
                  <a:latin typeface="Arial" panose="020B0604020202020204" pitchFamily="34" charset="0"/>
                  <a:ea typeface="Open Sans Condensed Light" pitchFamily="34" charset="0"/>
                  <a:cs typeface="Arial" panose="020B0604020202020204" pitchFamily="34" charset="0"/>
                </a:rPr>
                <a:t>. However this may not be possible depending on the level of contamination and the scrap value. There is significant overlap into ship recycling.</a:t>
              </a:r>
              <a:endParaRPr kumimoji="0" lang="en-US" sz="900" b="0" i="0" u="none" strike="noStrike" kern="0" cap="none" spc="0" normalizeH="0" baseline="0" noProof="0" dirty="0" smtClean="0">
                <a:ln>
                  <a:noFill/>
                </a:ln>
                <a:solidFill>
                  <a:srgbClr val="000066"/>
                </a:solidFill>
                <a:effectLst/>
                <a:uLnTx/>
                <a:uFillTx/>
                <a:latin typeface="Arial" panose="020B0604020202020204" pitchFamily="34" charset="0"/>
                <a:ea typeface="Open Sans Condensed Light" pitchFamily="34" charset="0"/>
                <a:cs typeface="Arial" panose="020B0604020202020204" pitchFamily="34" charset="0"/>
              </a:endParaRPr>
            </a:p>
          </p:txBody>
        </p:sp>
      </p:grpSp>
      <p:sp>
        <p:nvSpPr>
          <p:cNvPr id="72" name="Rectangle 71"/>
          <p:cNvSpPr/>
          <p:nvPr/>
        </p:nvSpPr>
        <p:spPr>
          <a:xfrm rot="16200000">
            <a:off x="-400335" y="3775267"/>
            <a:ext cx="1824565" cy="261610"/>
          </a:xfrm>
          <a:prstGeom prst="rect">
            <a:avLst/>
          </a:prstGeom>
        </p:spPr>
        <p:txBody>
          <a:bodyPr wrap="square" numCol="1" spcCol="457200">
            <a:spAutoFit/>
          </a:bodyPr>
          <a:lstStyle/>
          <a:p>
            <a:pPr marL="0" marR="0" lvl="0" indent="0" algn="ctr" defTabSz="914400" eaLnBrk="1" fontAlgn="auto" latinLnBrk="0" hangingPunct="1">
              <a:lnSpc>
                <a:spcPct val="11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4B2C50"/>
                </a:solidFill>
                <a:effectLst/>
                <a:uLnTx/>
                <a:uFillTx/>
                <a:latin typeface="Arial" panose="020B0604020202020204" pitchFamily="34" charset="0"/>
                <a:ea typeface="Open Sans Condensed Light" pitchFamily="34" charset="0"/>
                <a:cs typeface="Arial" panose="020B0604020202020204" pitchFamily="34" charset="0"/>
              </a:rPr>
              <a:t>Tier Level</a:t>
            </a:r>
          </a:p>
        </p:txBody>
      </p:sp>
      <p:grpSp>
        <p:nvGrpSpPr>
          <p:cNvPr id="73" name="Group 72"/>
          <p:cNvGrpSpPr/>
          <p:nvPr/>
        </p:nvGrpSpPr>
        <p:grpSpPr>
          <a:xfrm>
            <a:off x="-11335" y="6356352"/>
            <a:ext cx="4160347" cy="513450"/>
            <a:chOff x="-11335" y="6356352"/>
            <a:chExt cx="4160347" cy="513450"/>
          </a:xfrm>
        </p:grpSpPr>
        <p:sp>
          <p:nvSpPr>
            <p:cNvPr id="74" name="Rectangle 73"/>
            <p:cNvSpPr/>
            <p:nvPr/>
          </p:nvSpPr>
          <p:spPr>
            <a:xfrm>
              <a:off x="-11335" y="6356352"/>
              <a:ext cx="633239" cy="51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p:cNvSpPr/>
            <p:nvPr/>
          </p:nvSpPr>
          <p:spPr>
            <a:xfrm>
              <a:off x="621904" y="6573150"/>
              <a:ext cx="3527108" cy="296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6" name="Picture 75"/>
          <p:cNvPicPr/>
          <p:nvPr/>
        </p:nvPicPr>
        <p:blipFill>
          <a:blip r:embed="rId2"/>
          <a:stretch>
            <a:fillRect/>
          </a:stretch>
        </p:blipFill>
        <p:spPr>
          <a:xfrm>
            <a:off x="15247" y="6309320"/>
            <a:ext cx="633601" cy="534145"/>
          </a:xfrm>
          <a:prstGeom prst="rect">
            <a:avLst/>
          </a:prstGeom>
        </p:spPr>
      </p:pic>
    </p:spTree>
    <p:extLst>
      <p:ext uri="{BB962C8B-B14F-4D97-AF65-F5344CB8AC3E}">
        <p14:creationId xmlns:p14="http://schemas.microsoft.com/office/powerpoint/2010/main" val="20144089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Freeform 237"/>
          <p:cNvSpPr>
            <a:spLocks noChangeAspect="1"/>
          </p:cNvSpPr>
          <p:nvPr/>
        </p:nvSpPr>
        <p:spPr bwMode="auto">
          <a:xfrm rot="2470102">
            <a:off x="2943011" y="2915579"/>
            <a:ext cx="592273" cy="523841"/>
          </a:xfrm>
          <a:custGeom>
            <a:avLst/>
            <a:gdLst>
              <a:gd name="T0" fmla="*/ 77 w 79"/>
              <a:gd name="T1" fmla="*/ 28 h 78"/>
              <a:gd name="T2" fmla="*/ 59 w 79"/>
              <a:gd name="T3" fmla="*/ 45 h 78"/>
              <a:gd name="T4" fmla="*/ 66 w 79"/>
              <a:gd name="T5" fmla="*/ 52 h 78"/>
              <a:gd name="T6" fmla="*/ 59 w 79"/>
              <a:gd name="T7" fmla="*/ 59 h 78"/>
              <a:gd name="T8" fmla="*/ 24 w 79"/>
              <a:gd name="T9" fmla="*/ 62 h 78"/>
              <a:gd name="T10" fmla="*/ 8 w 79"/>
              <a:gd name="T11" fmla="*/ 78 h 78"/>
              <a:gd name="T12" fmla="*/ 0 w 79"/>
              <a:gd name="T13" fmla="*/ 78 h 78"/>
              <a:gd name="T14" fmla="*/ 0 w 79"/>
              <a:gd name="T15" fmla="*/ 70 h 78"/>
              <a:gd name="T16" fmla="*/ 16 w 79"/>
              <a:gd name="T17" fmla="*/ 55 h 78"/>
              <a:gd name="T18" fmla="*/ 20 w 79"/>
              <a:gd name="T19" fmla="*/ 20 h 78"/>
              <a:gd name="T20" fmla="*/ 27 w 79"/>
              <a:gd name="T21" fmla="*/ 13 h 78"/>
              <a:gd name="T22" fmla="*/ 33 w 79"/>
              <a:gd name="T23" fmla="*/ 19 h 78"/>
              <a:gd name="T24" fmla="*/ 51 w 79"/>
              <a:gd name="T25" fmla="*/ 2 h 78"/>
              <a:gd name="T26" fmla="*/ 58 w 79"/>
              <a:gd name="T27" fmla="*/ 2 h 78"/>
              <a:gd name="T28" fmla="*/ 58 w 79"/>
              <a:gd name="T29" fmla="*/ 10 h 78"/>
              <a:gd name="T30" fmla="*/ 41 w 79"/>
              <a:gd name="T31" fmla="*/ 27 h 78"/>
              <a:gd name="T32" fmla="*/ 51 w 79"/>
              <a:gd name="T33" fmla="*/ 37 h 78"/>
              <a:gd name="T34" fmla="*/ 69 w 79"/>
              <a:gd name="T35" fmla="*/ 20 h 78"/>
              <a:gd name="T36" fmla="*/ 77 w 79"/>
              <a:gd name="T37" fmla="*/ 20 h 78"/>
              <a:gd name="T38" fmla="*/ 77 w 79"/>
              <a:gd name="T39" fmla="*/ 2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78">
                <a:moveTo>
                  <a:pt x="77" y="28"/>
                </a:moveTo>
                <a:cubicBezTo>
                  <a:pt x="59" y="45"/>
                  <a:pt x="59" y="45"/>
                  <a:pt x="59" y="45"/>
                </a:cubicBezTo>
                <a:cubicBezTo>
                  <a:pt x="66" y="52"/>
                  <a:pt x="66" y="52"/>
                  <a:pt x="66" y="52"/>
                </a:cubicBezTo>
                <a:cubicBezTo>
                  <a:pt x="59" y="59"/>
                  <a:pt x="59" y="59"/>
                  <a:pt x="59" y="59"/>
                </a:cubicBezTo>
                <a:cubicBezTo>
                  <a:pt x="49" y="68"/>
                  <a:pt x="35" y="70"/>
                  <a:pt x="24" y="62"/>
                </a:cubicBezTo>
                <a:cubicBezTo>
                  <a:pt x="8" y="78"/>
                  <a:pt x="8" y="78"/>
                  <a:pt x="8" y="78"/>
                </a:cubicBezTo>
                <a:cubicBezTo>
                  <a:pt x="0" y="78"/>
                  <a:pt x="0" y="78"/>
                  <a:pt x="0" y="78"/>
                </a:cubicBezTo>
                <a:cubicBezTo>
                  <a:pt x="0" y="70"/>
                  <a:pt x="0" y="70"/>
                  <a:pt x="0" y="70"/>
                </a:cubicBezTo>
                <a:cubicBezTo>
                  <a:pt x="16" y="55"/>
                  <a:pt x="16" y="55"/>
                  <a:pt x="16" y="55"/>
                </a:cubicBezTo>
                <a:cubicBezTo>
                  <a:pt x="9" y="44"/>
                  <a:pt x="10" y="29"/>
                  <a:pt x="20" y="20"/>
                </a:cubicBezTo>
                <a:cubicBezTo>
                  <a:pt x="27" y="13"/>
                  <a:pt x="27" y="13"/>
                  <a:pt x="27" y="13"/>
                </a:cubicBezTo>
                <a:cubicBezTo>
                  <a:pt x="33" y="19"/>
                  <a:pt x="33" y="19"/>
                  <a:pt x="33" y="19"/>
                </a:cubicBezTo>
                <a:cubicBezTo>
                  <a:pt x="51" y="2"/>
                  <a:pt x="51" y="2"/>
                  <a:pt x="51" y="2"/>
                </a:cubicBezTo>
                <a:cubicBezTo>
                  <a:pt x="53" y="0"/>
                  <a:pt x="56" y="0"/>
                  <a:pt x="58" y="2"/>
                </a:cubicBezTo>
                <a:cubicBezTo>
                  <a:pt x="61" y="4"/>
                  <a:pt x="61" y="7"/>
                  <a:pt x="58" y="10"/>
                </a:cubicBezTo>
                <a:cubicBezTo>
                  <a:pt x="41" y="27"/>
                  <a:pt x="41" y="27"/>
                  <a:pt x="41" y="27"/>
                </a:cubicBezTo>
                <a:cubicBezTo>
                  <a:pt x="51" y="37"/>
                  <a:pt x="51" y="37"/>
                  <a:pt x="51" y="37"/>
                </a:cubicBezTo>
                <a:cubicBezTo>
                  <a:pt x="69" y="20"/>
                  <a:pt x="69" y="20"/>
                  <a:pt x="69" y="20"/>
                </a:cubicBezTo>
                <a:cubicBezTo>
                  <a:pt x="71" y="18"/>
                  <a:pt x="74" y="18"/>
                  <a:pt x="77" y="20"/>
                </a:cubicBezTo>
                <a:cubicBezTo>
                  <a:pt x="79" y="22"/>
                  <a:pt x="79" y="26"/>
                  <a:pt x="77" y="28"/>
                </a:cubicBezTo>
                <a:close/>
              </a:path>
            </a:pathLst>
          </a:custGeom>
          <a:solidFill>
            <a:srgbClr val="C0392B"/>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lstStyle/>
          <a:p>
            <a:r>
              <a:rPr lang="en-GB" dirty="0" smtClean="0"/>
              <a:t>Contracting Strategy</a:t>
            </a:r>
            <a:endParaRPr lang="en-GB" dirty="0"/>
          </a:p>
        </p:txBody>
      </p:sp>
      <p:sp>
        <p:nvSpPr>
          <p:cNvPr id="3" name="Slide Number Placeholder 2"/>
          <p:cNvSpPr>
            <a:spLocks noGrp="1"/>
          </p:cNvSpPr>
          <p:nvPr>
            <p:ph type="sldNum" sz="quarter" idx="11"/>
          </p:nvPr>
        </p:nvSpPr>
        <p:spPr/>
        <p:txBody>
          <a:bodyPr/>
          <a:lstStyle/>
          <a:p>
            <a:pPr>
              <a:defRPr/>
            </a:pPr>
            <a:fld id="{0B62ED34-0D7F-47A2-9D44-A804AAFAB212}" type="slidenum">
              <a:rPr lang="en-GB" smtClean="0"/>
              <a:pPr>
                <a:defRPr/>
              </a:pPr>
              <a:t>14</a:t>
            </a:fld>
            <a:endParaRPr lang="en-GB" dirty="0"/>
          </a:p>
        </p:txBody>
      </p:sp>
      <p:grpSp>
        <p:nvGrpSpPr>
          <p:cNvPr id="77" name="Group 76"/>
          <p:cNvGrpSpPr/>
          <p:nvPr/>
        </p:nvGrpSpPr>
        <p:grpSpPr>
          <a:xfrm>
            <a:off x="3059832" y="1340768"/>
            <a:ext cx="6090519" cy="3765551"/>
            <a:chOff x="2307646" y="1340768"/>
            <a:chExt cx="6842705" cy="3765551"/>
          </a:xfrm>
        </p:grpSpPr>
        <p:cxnSp>
          <p:nvCxnSpPr>
            <p:cNvPr id="14" name="Elbow Connector 13"/>
            <p:cNvCxnSpPr>
              <a:endCxn id="61" idx="6"/>
            </p:cNvCxnSpPr>
            <p:nvPr/>
          </p:nvCxnSpPr>
          <p:spPr>
            <a:xfrm rot="10800000">
              <a:off x="4761327" y="1978421"/>
              <a:ext cx="1738205" cy="253146"/>
            </a:xfrm>
            <a:prstGeom prst="bentConnector3">
              <a:avLst/>
            </a:prstGeom>
            <a:noFill/>
            <a:ln w="9525" cap="flat" cmpd="sng" algn="ctr">
              <a:solidFill>
                <a:srgbClr val="95A5A6"/>
              </a:solidFill>
              <a:prstDash val="dash"/>
            </a:ln>
            <a:effectLst/>
          </p:spPr>
        </p:cxnSp>
        <p:cxnSp>
          <p:nvCxnSpPr>
            <p:cNvPr id="15" name="Elbow Connector 14"/>
            <p:cNvCxnSpPr>
              <a:endCxn id="58" idx="6"/>
            </p:cNvCxnSpPr>
            <p:nvPr/>
          </p:nvCxnSpPr>
          <p:spPr>
            <a:xfrm rot="10800000">
              <a:off x="4761327" y="2598068"/>
              <a:ext cx="1139073" cy="127600"/>
            </a:xfrm>
            <a:prstGeom prst="bentConnector3">
              <a:avLst/>
            </a:prstGeom>
            <a:noFill/>
            <a:ln w="9525" cap="flat" cmpd="sng" algn="ctr">
              <a:solidFill>
                <a:srgbClr val="95A5A6"/>
              </a:solidFill>
              <a:prstDash val="dash"/>
            </a:ln>
            <a:effectLst/>
          </p:spPr>
        </p:cxnSp>
        <p:cxnSp>
          <p:nvCxnSpPr>
            <p:cNvPr id="16" name="Elbow Connector 15"/>
            <p:cNvCxnSpPr>
              <a:endCxn id="64" idx="6"/>
            </p:cNvCxnSpPr>
            <p:nvPr/>
          </p:nvCxnSpPr>
          <p:spPr>
            <a:xfrm rot="10800000" flipV="1">
              <a:off x="4761327" y="3717254"/>
              <a:ext cx="1139073" cy="115619"/>
            </a:xfrm>
            <a:prstGeom prst="bentConnector3">
              <a:avLst/>
            </a:prstGeom>
            <a:noFill/>
            <a:ln w="9525" cap="flat" cmpd="sng" algn="ctr">
              <a:solidFill>
                <a:srgbClr val="95A5A6"/>
              </a:solidFill>
              <a:prstDash val="dash"/>
            </a:ln>
            <a:effectLst/>
          </p:spPr>
        </p:cxnSp>
        <p:cxnSp>
          <p:nvCxnSpPr>
            <p:cNvPr id="17" name="Elbow Connector 16"/>
            <p:cNvCxnSpPr>
              <a:endCxn id="67" idx="6"/>
            </p:cNvCxnSpPr>
            <p:nvPr/>
          </p:nvCxnSpPr>
          <p:spPr>
            <a:xfrm rot="10800000" flipV="1">
              <a:off x="4761327" y="4214143"/>
              <a:ext cx="1738205" cy="292628"/>
            </a:xfrm>
            <a:prstGeom prst="bentConnector3">
              <a:avLst/>
            </a:prstGeom>
            <a:noFill/>
            <a:ln w="9525" cap="flat" cmpd="sng" algn="ctr">
              <a:solidFill>
                <a:srgbClr val="95A5A6"/>
              </a:solidFill>
              <a:prstDash val="dash"/>
            </a:ln>
            <a:effectLst/>
          </p:spPr>
        </p:cxnSp>
        <p:sp>
          <p:nvSpPr>
            <p:cNvPr id="18" name="Freeform 21"/>
            <p:cNvSpPr>
              <a:spLocks/>
            </p:cNvSpPr>
            <p:nvPr/>
          </p:nvSpPr>
          <p:spPr bwMode="auto">
            <a:xfrm>
              <a:off x="6478588" y="1340768"/>
              <a:ext cx="2671763" cy="1130300"/>
            </a:xfrm>
            <a:custGeom>
              <a:avLst/>
              <a:gdLst>
                <a:gd name="T0" fmla="*/ 1683 w 1683"/>
                <a:gd name="T1" fmla="*/ 0 h 712"/>
                <a:gd name="T2" fmla="*/ 1228 w 1683"/>
                <a:gd name="T3" fmla="*/ 480 h 712"/>
                <a:gd name="T4" fmla="*/ 271 w 1683"/>
                <a:gd name="T5" fmla="*/ 480 h 712"/>
                <a:gd name="T6" fmla="*/ 271 w 1683"/>
                <a:gd name="T7" fmla="*/ 414 h 712"/>
                <a:gd name="T8" fmla="*/ 0 w 1683"/>
                <a:gd name="T9" fmla="*/ 562 h 712"/>
                <a:gd name="T10" fmla="*/ 271 w 1683"/>
                <a:gd name="T11" fmla="*/ 712 h 712"/>
                <a:gd name="T12" fmla="*/ 271 w 1683"/>
                <a:gd name="T13" fmla="*/ 648 h 712"/>
                <a:gd name="T14" fmla="*/ 1228 w 1683"/>
                <a:gd name="T15" fmla="*/ 648 h 712"/>
                <a:gd name="T16" fmla="*/ 1683 w 1683"/>
                <a:gd name="T17" fmla="*/ 359 h 712"/>
                <a:gd name="T18" fmla="*/ 1683 w 1683"/>
                <a:gd name="T19" fmla="*/ 0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3" h="712">
                  <a:moveTo>
                    <a:pt x="1683" y="0"/>
                  </a:moveTo>
                  <a:lnTo>
                    <a:pt x="1228" y="480"/>
                  </a:lnTo>
                  <a:lnTo>
                    <a:pt x="271" y="480"/>
                  </a:lnTo>
                  <a:lnTo>
                    <a:pt x="271" y="414"/>
                  </a:lnTo>
                  <a:lnTo>
                    <a:pt x="0" y="562"/>
                  </a:lnTo>
                  <a:lnTo>
                    <a:pt x="271" y="712"/>
                  </a:lnTo>
                  <a:lnTo>
                    <a:pt x="271" y="648"/>
                  </a:lnTo>
                  <a:lnTo>
                    <a:pt x="1228" y="648"/>
                  </a:lnTo>
                  <a:lnTo>
                    <a:pt x="1683" y="359"/>
                  </a:lnTo>
                  <a:lnTo>
                    <a:pt x="16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endParaRPr>
            </a:p>
          </p:txBody>
        </p:sp>
        <p:sp>
          <p:nvSpPr>
            <p:cNvPr id="19" name="Freeform 23"/>
            <p:cNvSpPr>
              <a:spLocks/>
            </p:cNvSpPr>
            <p:nvPr/>
          </p:nvSpPr>
          <p:spPr bwMode="auto">
            <a:xfrm>
              <a:off x="5889625" y="2136106"/>
              <a:ext cx="3260725" cy="830263"/>
            </a:xfrm>
            <a:custGeom>
              <a:avLst/>
              <a:gdLst>
                <a:gd name="T0" fmla="*/ 2054 w 2054"/>
                <a:gd name="T1" fmla="*/ 0 h 523"/>
                <a:gd name="T2" fmla="*/ 1599 w 2054"/>
                <a:gd name="T3" fmla="*/ 291 h 523"/>
                <a:gd name="T4" fmla="*/ 270 w 2054"/>
                <a:gd name="T5" fmla="*/ 291 h 523"/>
                <a:gd name="T6" fmla="*/ 270 w 2054"/>
                <a:gd name="T7" fmla="*/ 224 h 523"/>
                <a:gd name="T8" fmla="*/ 0 w 2054"/>
                <a:gd name="T9" fmla="*/ 373 h 523"/>
                <a:gd name="T10" fmla="*/ 271 w 2054"/>
                <a:gd name="T11" fmla="*/ 523 h 523"/>
                <a:gd name="T12" fmla="*/ 271 w 2054"/>
                <a:gd name="T13" fmla="*/ 458 h 523"/>
                <a:gd name="T14" fmla="*/ 1599 w 2054"/>
                <a:gd name="T15" fmla="*/ 458 h 523"/>
                <a:gd name="T16" fmla="*/ 2054 w 2054"/>
                <a:gd name="T17" fmla="*/ 359 h 523"/>
                <a:gd name="T18" fmla="*/ 2054 w 2054"/>
                <a:gd name="T1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4" h="523">
                  <a:moveTo>
                    <a:pt x="2054" y="0"/>
                  </a:moveTo>
                  <a:lnTo>
                    <a:pt x="1599" y="291"/>
                  </a:lnTo>
                  <a:lnTo>
                    <a:pt x="270" y="291"/>
                  </a:lnTo>
                  <a:lnTo>
                    <a:pt x="270" y="224"/>
                  </a:lnTo>
                  <a:lnTo>
                    <a:pt x="0" y="373"/>
                  </a:lnTo>
                  <a:lnTo>
                    <a:pt x="271" y="523"/>
                  </a:lnTo>
                  <a:lnTo>
                    <a:pt x="271" y="458"/>
                  </a:lnTo>
                  <a:lnTo>
                    <a:pt x="1599" y="458"/>
                  </a:lnTo>
                  <a:lnTo>
                    <a:pt x="2054" y="359"/>
                  </a:lnTo>
                  <a:lnTo>
                    <a:pt x="20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endParaRPr>
            </a:p>
          </p:txBody>
        </p:sp>
        <p:sp>
          <p:nvSpPr>
            <p:cNvPr id="20" name="Freeform 25"/>
            <p:cNvSpPr>
              <a:spLocks/>
            </p:cNvSpPr>
            <p:nvPr/>
          </p:nvSpPr>
          <p:spPr bwMode="auto">
            <a:xfrm>
              <a:off x="6478588" y="3976018"/>
              <a:ext cx="2671763" cy="1130300"/>
            </a:xfrm>
            <a:custGeom>
              <a:avLst/>
              <a:gdLst>
                <a:gd name="T0" fmla="*/ 1683 w 1683"/>
                <a:gd name="T1" fmla="*/ 712 h 712"/>
                <a:gd name="T2" fmla="*/ 1228 w 1683"/>
                <a:gd name="T3" fmla="*/ 232 h 712"/>
                <a:gd name="T4" fmla="*/ 271 w 1683"/>
                <a:gd name="T5" fmla="*/ 232 h 712"/>
                <a:gd name="T6" fmla="*/ 271 w 1683"/>
                <a:gd name="T7" fmla="*/ 298 h 712"/>
                <a:gd name="T8" fmla="*/ 0 w 1683"/>
                <a:gd name="T9" fmla="*/ 151 h 712"/>
                <a:gd name="T10" fmla="*/ 271 w 1683"/>
                <a:gd name="T11" fmla="*/ 0 h 712"/>
                <a:gd name="T12" fmla="*/ 271 w 1683"/>
                <a:gd name="T13" fmla="*/ 65 h 712"/>
                <a:gd name="T14" fmla="*/ 1228 w 1683"/>
                <a:gd name="T15" fmla="*/ 65 h 712"/>
                <a:gd name="T16" fmla="*/ 1683 w 1683"/>
                <a:gd name="T17" fmla="*/ 354 h 712"/>
                <a:gd name="T18" fmla="*/ 1683 w 1683"/>
                <a:gd name="T19" fmla="*/ 712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3" h="712">
                  <a:moveTo>
                    <a:pt x="1683" y="712"/>
                  </a:moveTo>
                  <a:lnTo>
                    <a:pt x="1228" y="232"/>
                  </a:lnTo>
                  <a:lnTo>
                    <a:pt x="271" y="232"/>
                  </a:lnTo>
                  <a:lnTo>
                    <a:pt x="271" y="298"/>
                  </a:lnTo>
                  <a:lnTo>
                    <a:pt x="0" y="151"/>
                  </a:lnTo>
                  <a:lnTo>
                    <a:pt x="271" y="0"/>
                  </a:lnTo>
                  <a:lnTo>
                    <a:pt x="271" y="65"/>
                  </a:lnTo>
                  <a:lnTo>
                    <a:pt x="1228" y="65"/>
                  </a:lnTo>
                  <a:lnTo>
                    <a:pt x="1683" y="354"/>
                  </a:lnTo>
                  <a:lnTo>
                    <a:pt x="1683" y="7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endParaRPr>
            </a:p>
          </p:txBody>
        </p:sp>
        <p:sp>
          <p:nvSpPr>
            <p:cNvPr id="21" name="Freeform 27"/>
            <p:cNvSpPr>
              <a:spLocks/>
            </p:cNvSpPr>
            <p:nvPr/>
          </p:nvSpPr>
          <p:spPr bwMode="auto">
            <a:xfrm>
              <a:off x="5889625" y="3480718"/>
              <a:ext cx="3260725" cy="830263"/>
            </a:xfrm>
            <a:custGeom>
              <a:avLst/>
              <a:gdLst>
                <a:gd name="T0" fmla="*/ 2054 w 2054"/>
                <a:gd name="T1" fmla="*/ 523 h 523"/>
                <a:gd name="T2" fmla="*/ 1599 w 2054"/>
                <a:gd name="T3" fmla="*/ 232 h 523"/>
                <a:gd name="T4" fmla="*/ 270 w 2054"/>
                <a:gd name="T5" fmla="*/ 232 h 523"/>
                <a:gd name="T6" fmla="*/ 270 w 2054"/>
                <a:gd name="T7" fmla="*/ 299 h 523"/>
                <a:gd name="T8" fmla="*/ 0 w 2054"/>
                <a:gd name="T9" fmla="*/ 151 h 523"/>
                <a:gd name="T10" fmla="*/ 271 w 2054"/>
                <a:gd name="T11" fmla="*/ 0 h 523"/>
                <a:gd name="T12" fmla="*/ 271 w 2054"/>
                <a:gd name="T13" fmla="*/ 66 h 523"/>
                <a:gd name="T14" fmla="*/ 1599 w 2054"/>
                <a:gd name="T15" fmla="*/ 66 h 523"/>
                <a:gd name="T16" fmla="*/ 2054 w 2054"/>
                <a:gd name="T17" fmla="*/ 165 h 523"/>
                <a:gd name="T18" fmla="*/ 2054 w 2054"/>
                <a:gd name="T19" fmla="*/ 523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4" h="523">
                  <a:moveTo>
                    <a:pt x="2054" y="523"/>
                  </a:moveTo>
                  <a:lnTo>
                    <a:pt x="1599" y="232"/>
                  </a:lnTo>
                  <a:lnTo>
                    <a:pt x="270" y="232"/>
                  </a:lnTo>
                  <a:lnTo>
                    <a:pt x="270" y="299"/>
                  </a:lnTo>
                  <a:lnTo>
                    <a:pt x="0" y="151"/>
                  </a:lnTo>
                  <a:lnTo>
                    <a:pt x="271" y="0"/>
                  </a:lnTo>
                  <a:lnTo>
                    <a:pt x="271" y="66"/>
                  </a:lnTo>
                  <a:lnTo>
                    <a:pt x="1599" y="66"/>
                  </a:lnTo>
                  <a:lnTo>
                    <a:pt x="2054" y="165"/>
                  </a:lnTo>
                  <a:lnTo>
                    <a:pt x="2054" y="5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endParaRPr>
            </a:p>
          </p:txBody>
        </p:sp>
        <p:sp>
          <p:nvSpPr>
            <p:cNvPr id="22" name="Freeform 29"/>
            <p:cNvSpPr>
              <a:spLocks/>
            </p:cNvSpPr>
            <p:nvPr/>
          </p:nvSpPr>
          <p:spPr bwMode="auto">
            <a:xfrm>
              <a:off x="4876800" y="2937793"/>
              <a:ext cx="4273551" cy="568325"/>
            </a:xfrm>
            <a:custGeom>
              <a:avLst/>
              <a:gdLst>
                <a:gd name="T0" fmla="*/ 2692 w 2692"/>
                <a:gd name="T1" fmla="*/ 0 h 358"/>
                <a:gd name="T2" fmla="*/ 2237 w 2692"/>
                <a:gd name="T3" fmla="*/ 97 h 358"/>
                <a:gd name="T4" fmla="*/ 271 w 2692"/>
                <a:gd name="T5" fmla="*/ 97 h 358"/>
                <a:gd name="T6" fmla="*/ 271 w 2692"/>
                <a:gd name="T7" fmla="*/ 31 h 358"/>
                <a:gd name="T8" fmla="*/ 0 w 2692"/>
                <a:gd name="T9" fmla="*/ 178 h 358"/>
                <a:gd name="T10" fmla="*/ 271 w 2692"/>
                <a:gd name="T11" fmla="*/ 329 h 358"/>
                <a:gd name="T12" fmla="*/ 271 w 2692"/>
                <a:gd name="T13" fmla="*/ 264 h 358"/>
                <a:gd name="T14" fmla="*/ 2237 w 2692"/>
                <a:gd name="T15" fmla="*/ 264 h 358"/>
                <a:gd name="T16" fmla="*/ 2692 w 2692"/>
                <a:gd name="T17" fmla="*/ 358 h 358"/>
                <a:gd name="T18" fmla="*/ 2692 w 2692"/>
                <a:gd name="T19"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92" h="358">
                  <a:moveTo>
                    <a:pt x="2692" y="0"/>
                  </a:moveTo>
                  <a:lnTo>
                    <a:pt x="2237" y="97"/>
                  </a:lnTo>
                  <a:lnTo>
                    <a:pt x="271" y="97"/>
                  </a:lnTo>
                  <a:lnTo>
                    <a:pt x="271" y="31"/>
                  </a:lnTo>
                  <a:lnTo>
                    <a:pt x="0" y="178"/>
                  </a:lnTo>
                  <a:lnTo>
                    <a:pt x="271" y="329"/>
                  </a:lnTo>
                  <a:lnTo>
                    <a:pt x="271" y="264"/>
                  </a:lnTo>
                  <a:lnTo>
                    <a:pt x="2237" y="264"/>
                  </a:lnTo>
                  <a:lnTo>
                    <a:pt x="2692" y="358"/>
                  </a:lnTo>
                  <a:lnTo>
                    <a:pt x="26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endParaRPr>
            </a:p>
          </p:txBody>
        </p:sp>
        <p:sp>
          <p:nvSpPr>
            <p:cNvPr id="23" name="Freeform 31"/>
            <p:cNvSpPr>
              <a:spLocks/>
            </p:cNvSpPr>
            <p:nvPr/>
          </p:nvSpPr>
          <p:spPr bwMode="auto">
            <a:xfrm>
              <a:off x="6908800" y="2102768"/>
              <a:ext cx="1519238" cy="266700"/>
            </a:xfrm>
            <a:custGeom>
              <a:avLst/>
              <a:gdLst>
                <a:gd name="T0" fmla="*/ 957 w 957"/>
                <a:gd name="T1" fmla="*/ 0 h 168"/>
                <a:gd name="T2" fmla="*/ 0 w 957"/>
                <a:gd name="T3" fmla="*/ 0 h 168"/>
                <a:gd name="T4" fmla="*/ 0 w 957"/>
                <a:gd name="T5" fmla="*/ 0 h 168"/>
                <a:gd name="T6" fmla="*/ 0 w 957"/>
                <a:gd name="T7" fmla="*/ 168 h 168"/>
                <a:gd name="T8" fmla="*/ 957 w 957"/>
                <a:gd name="T9" fmla="*/ 168 h 168"/>
                <a:gd name="T10" fmla="*/ 957 w 957"/>
                <a:gd name="T11" fmla="*/ 0 h 168"/>
              </a:gdLst>
              <a:ahLst/>
              <a:cxnLst>
                <a:cxn ang="0">
                  <a:pos x="T0" y="T1"/>
                </a:cxn>
                <a:cxn ang="0">
                  <a:pos x="T2" y="T3"/>
                </a:cxn>
                <a:cxn ang="0">
                  <a:pos x="T4" y="T5"/>
                </a:cxn>
                <a:cxn ang="0">
                  <a:pos x="T6" y="T7"/>
                </a:cxn>
                <a:cxn ang="0">
                  <a:pos x="T8" y="T9"/>
                </a:cxn>
                <a:cxn ang="0">
                  <a:pos x="T10" y="T11"/>
                </a:cxn>
              </a:cxnLst>
              <a:rect l="0" t="0" r="r" b="b"/>
              <a:pathLst>
                <a:path w="957" h="168">
                  <a:moveTo>
                    <a:pt x="957" y="0"/>
                  </a:moveTo>
                  <a:lnTo>
                    <a:pt x="0" y="0"/>
                  </a:lnTo>
                  <a:lnTo>
                    <a:pt x="0" y="0"/>
                  </a:lnTo>
                  <a:lnTo>
                    <a:pt x="0" y="168"/>
                  </a:lnTo>
                  <a:lnTo>
                    <a:pt x="957" y="168"/>
                  </a:lnTo>
                  <a:lnTo>
                    <a:pt x="9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endParaRPr>
            </a:p>
          </p:txBody>
        </p:sp>
        <p:sp>
          <p:nvSpPr>
            <p:cNvPr id="24" name="Freeform 33"/>
            <p:cNvSpPr>
              <a:spLocks/>
            </p:cNvSpPr>
            <p:nvPr/>
          </p:nvSpPr>
          <p:spPr bwMode="auto">
            <a:xfrm>
              <a:off x="6318250" y="2598068"/>
              <a:ext cx="2109788" cy="265113"/>
            </a:xfrm>
            <a:custGeom>
              <a:avLst/>
              <a:gdLst>
                <a:gd name="T0" fmla="*/ 1329 w 1329"/>
                <a:gd name="T1" fmla="*/ 0 h 167"/>
                <a:gd name="T2" fmla="*/ 0 w 1329"/>
                <a:gd name="T3" fmla="*/ 0 h 167"/>
                <a:gd name="T4" fmla="*/ 0 w 1329"/>
                <a:gd name="T5" fmla="*/ 0 h 167"/>
                <a:gd name="T6" fmla="*/ 1 w 1329"/>
                <a:gd name="T7" fmla="*/ 167 h 167"/>
                <a:gd name="T8" fmla="*/ 1329 w 1329"/>
                <a:gd name="T9" fmla="*/ 167 h 167"/>
                <a:gd name="T10" fmla="*/ 1329 w 1329"/>
                <a:gd name="T11" fmla="*/ 0 h 167"/>
              </a:gdLst>
              <a:ahLst/>
              <a:cxnLst>
                <a:cxn ang="0">
                  <a:pos x="T0" y="T1"/>
                </a:cxn>
                <a:cxn ang="0">
                  <a:pos x="T2" y="T3"/>
                </a:cxn>
                <a:cxn ang="0">
                  <a:pos x="T4" y="T5"/>
                </a:cxn>
                <a:cxn ang="0">
                  <a:pos x="T6" y="T7"/>
                </a:cxn>
                <a:cxn ang="0">
                  <a:pos x="T8" y="T9"/>
                </a:cxn>
                <a:cxn ang="0">
                  <a:pos x="T10" y="T11"/>
                </a:cxn>
              </a:cxnLst>
              <a:rect l="0" t="0" r="r" b="b"/>
              <a:pathLst>
                <a:path w="1329" h="167">
                  <a:moveTo>
                    <a:pt x="1329" y="0"/>
                  </a:moveTo>
                  <a:lnTo>
                    <a:pt x="0" y="0"/>
                  </a:lnTo>
                  <a:lnTo>
                    <a:pt x="0" y="0"/>
                  </a:lnTo>
                  <a:lnTo>
                    <a:pt x="1" y="167"/>
                  </a:lnTo>
                  <a:lnTo>
                    <a:pt x="1329" y="167"/>
                  </a:lnTo>
                  <a:lnTo>
                    <a:pt x="13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endParaRPr>
            </a:p>
          </p:txBody>
        </p:sp>
        <p:sp>
          <p:nvSpPr>
            <p:cNvPr id="25" name="Freeform 35"/>
            <p:cNvSpPr>
              <a:spLocks/>
            </p:cNvSpPr>
            <p:nvPr/>
          </p:nvSpPr>
          <p:spPr bwMode="auto">
            <a:xfrm>
              <a:off x="6908800" y="4079206"/>
              <a:ext cx="1519238" cy="265113"/>
            </a:xfrm>
            <a:custGeom>
              <a:avLst/>
              <a:gdLst>
                <a:gd name="T0" fmla="*/ 957 w 957"/>
                <a:gd name="T1" fmla="*/ 0 h 167"/>
                <a:gd name="T2" fmla="*/ 0 w 957"/>
                <a:gd name="T3" fmla="*/ 0 h 167"/>
                <a:gd name="T4" fmla="*/ 0 w 957"/>
                <a:gd name="T5" fmla="*/ 0 h 167"/>
                <a:gd name="T6" fmla="*/ 0 w 957"/>
                <a:gd name="T7" fmla="*/ 167 h 167"/>
                <a:gd name="T8" fmla="*/ 957 w 957"/>
                <a:gd name="T9" fmla="*/ 167 h 167"/>
                <a:gd name="T10" fmla="*/ 957 w 957"/>
                <a:gd name="T11" fmla="*/ 0 h 167"/>
              </a:gdLst>
              <a:ahLst/>
              <a:cxnLst>
                <a:cxn ang="0">
                  <a:pos x="T0" y="T1"/>
                </a:cxn>
                <a:cxn ang="0">
                  <a:pos x="T2" y="T3"/>
                </a:cxn>
                <a:cxn ang="0">
                  <a:pos x="T4" y="T5"/>
                </a:cxn>
                <a:cxn ang="0">
                  <a:pos x="T6" y="T7"/>
                </a:cxn>
                <a:cxn ang="0">
                  <a:pos x="T8" y="T9"/>
                </a:cxn>
                <a:cxn ang="0">
                  <a:pos x="T10" y="T11"/>
                </a:cxn>
              </a:cxnLst>
              <a:rect l="0" t="0" r="r" b="b"/>
              <a:pathLst>
                <a:path w="957" h="167">
                  <a:moveTo>
                    <a:pt x="957" y="0"/>
                  </a:moveTo>
                  <a:lnTo>
                    <a:pt x="0" y="0"/>
                  </a:lnTo>
                  <a:lnTo>
                    <a:pt x="0" y="0"/>
                  </a:lnTo>
                  <a:lnTo>
                    <a:pt x="0" y="167"/>
                  </a:lnTo>
                  <a:lnTo>
                    <a:pt x="957" y="167"/>
                  </a:lnTo>
                  <a:lnTo>
                    <a:pt x="9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endParaRPr>
            </a:p>
          </p:txBody>
        </p:sp>
        <p:sp>
          <p:nvSpPr>
            <p:cNvPr id="26" name="Freeform 37"/>
            <p:cNvSpPr>
              <a:spLocks/>
            </p:cNvSpPr>
            <p:nvPr/>
          </p:nvSpPr>
          <p:spPr bwMode="auto">
            <a:xfrm>
              <a:off x="6318250" y="3585493"/>
              <a:ext cx="2109788" cy="263525"/>
            </a:xfrm>
            <a:custGeom>
              <a:avLst/>
              <a:gdLst>
                <a:gd name="T0" fmla="*/ 1329 w 1329"/>
                <a:gd name="T1" fmla="*/ 0 h 166"/>
                <a:gd name="T2" fmla="*/ 1 w 1329"/>
                <a:gd name="T3" fmla="*/ 0 h 166"/>
                <a:gd name="T4" fmla="*/ 1 w 1329"/>
                <a:gd name="T5" fmla="*/ 0 h 166"/>
                <a:gd name="T6" fmla="*/ 0 w 1329"/>
                <a:gd name="T7" fmla="*/ 166 h 166"/>
                <a:gd name="T8" fmla="*/ 1329 w 1329"/>
                <a:gd name="T9" fmla="*/ 166 h 166"/>
                <a:gd name="T10" fmla="*/ 1329 w 1329"/>
                <a:gd name="T11" fmla="*/ 0 h 166"/>
              </a:gdLst>
              <a:ahLst/>
              <a:cxnLst>
                <a:cxn ang="0">
                  <a:pos x="T0" y="T1"/>
                </a:cxn>
                <a:cxn ang="0">
                  <a:pos x="T2" y="T3"/>
                </a:cxn>
                <a:cxn ang="0">
                  <a:pos x="T4" y="T5"/>
                </a:cxn>
                <a:cxn ang="0">
                  <a:pos x="T6" y="T7"/>
                </a:cxn>
                <a:cxn ang="0">
                  <a:pos x="T8" y="T9"/>
                </a:cxn>
                <a:cxn ang="0">
                  <a:pos x="T10" y="T11"/>
                </a:cxn>
              </a:cxnLst>
              <a:rect l="0" t="0" r="r" b="b"/>
              <a:pathLst>
                <a:path w="1329" h="166">
                  <a:moveTo>
                    <a:pt x="1329" y="0"/>
                  </a:moveTo>
                  <a:lnTo>
                    <a:pt x="1" y="0"/>
                  </a:lnTo>
                  <a:lnTo>
                    <a:pt x="1" y="0"/>
                  </a:lnTo>
                  <a:lnTo>
                    <a:pt x="0" y="166"/>
                  </a:lnTo>
                  <a:lnTo>
                    <a:pt x="1329" y="166"/>
                  </a:lnTo>
                  <a:lnTo>
                    <a:pt x="13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endParaRPr>
            </a:p>
          </p:txBody>
        </p:sp>
        <p:sp>
          <p:nvSpPr>
            <p:cNvPr id="27" name="Freeform 39"/>
            <p:cNvSpPr>
              <a:spLocks/>
            </p:cNvSpPr>
            <p:nvPr/>
          </p:nvSpPr>
          <p:spPr bwMode="auto">
            <a:xfrm>
              <a:off x="5307013" y="3091781"/>
              <a:ext cx="3121025" cy="265113"/>
            </a:xfrm>
            <a:custGeom>
              <a:avLst/>
              <a:gdLst>
                <a:gd name="T0" fmla="*/ 1966 w 1966"/>
                <a:gd name="T1" fmla="*/ 0 h 167"/>
                <a:gd name="T2" fmla="*/ 0 w 1966"/>
                <a:gd name="T3" fmla="*/ 0 h 167"/>
                <a:gd name="T4" fmla="*/ 0 w 1966"/>
                <a:gd name="T5" fmla="*/ 0 h 167"/>
                <a:gd name="T6" fmla="*/ 0 w 1966"/>
                <a:gd name="T7" fmla="*/ 167 h 167"/>
                <a:gd name="T8" fmla="*/ 1966 w 1966"/>
                <a:gd name="T9" fmla="*/ 167 h 167"/>
                <a:gd name="T10" fmla="*/ 1966 w 1966"/>
                <a:gd name="T11" fmla="*/ 0 h 167"/>
              </a:gdLst>
              <a:ahLst/>
              <a:cxnLst>
                <a:cxn ang="0">
                  <a:pos x="T0" y="T1"/>
                </a:cxn>
                <a:cxn ang="0">
                  <a:pos x="T2" y="T3"/>
                </a:cxn>
                <a:cxn ang="0">
                  <a:pos x="T4" y="T5"/>
                </a:cxn>
                <a:cxn ang="0">
                  <a:pos x="T6" y="T7"/>
                </a:cxn>
                <a:cxn ang="0">
                  <a:pos x="T8" y="T9"/>
                </a:cxn>
                <a:cxn ang="0">
                  <a:pos x="T10" y="T11"/>
                </a:cxn>
              </a:cxnLst>
              <a:rect l="0" t="0" r="r" b="b"/>
              <a:pathLst>
                <a:path w="1966" h="167">
                  <a:moveTo>
                    <a:pt x="1966" y="0"/>
                  </a:moveTo>
                  <a:lnTo>
                    <a:pt x="0" y="0"/>
                  </a:lnTo>
                  <a:lnTo>
                    <a:pt x="0" y="0"/>
                  </a:lnTo>
                  <a:lnTo>
                    <a:pt x="0" y="167"/>
                  </a:lnTo>
                  <a:lnTo>
                    <a:pt x="1966" y="167"/>
                  </a:lnTo>
                  <a:lnTo>
                    <a:pt x="19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endParaRPr>
            </a:p>
          </p:txBody>
        </p:sp>
        <p:grpSp>
          <p:nvGrpSpPr>
            <p:cNvPr id="28" name="Group 27"/>
            <p:cNvGrpSpPr/>
            <p:nvPr/>
          </p:nvGrpSpPr>
          <p:grpSpPr>
            <a:xfrm>
              <a:off x="6478588" y="1340768"/>
              <a:ext cx="2671763" cy="1130300"/>
              <a:chOff x="6478588" y="957263"/>
              <a:chExt cx="2671763" cy="1130300"/>
            </a:xfrm>
          </p:grpSpPr>
          <p:sp>
            <p:nvSpPr>
              <p:cNvPr id="29" name="Freeform 20"/>
              <p:cNvSpPr>
                <a:spLocks/>
              </p:cNvSpPr>
              <p:nvPr/>
            </p:nvSpPr>
            <p:spPr bwMode="auto">
              <a:xfrm>
                <a:off x="6478588" y="957263"/>
                <a:ext cx="2671763" cy="1130300"/>
              </a:xfrm>
              <a:custGeom>
                <a:avLst/>
                <a:gdLst>
                  <a:gd name="T0" fmla="*/ 1683 w 1683"/>
                  <a:gd name="T1" fmla="*/ 0 h 712"/>
                  <a:gd name="T2" fmla="*/ 1228 w 1683"/>
                  <a:gd name="T3" fmla="*/ 480 h 712"/>
                  <a:gd name="T4" fmla="*/ 271 w 1683"/>
                  <a:gd name="T5" fmla="*/ 480 h 712"/>
                  <a:gd name="T6" fmla="*/ 271 w 1683"/>
                  <a:gd name="T7" fmla="*/ 414 h 712"/>
                  <a:gd name="T8" fmla="*/ 0 w 1683"/>
                  <a:gd name="T9" fmla="*/ 562 h 712"/>
                  <a:gd name="T10" fmla="*/ 271 w 1683"/>
                  <a:gd name="T11" fmla="*/ 712 h 712"/>
                  <a:gd name="T12" fmla="*/ 271 w 1683"/>
                  <a:gd name="T13" fmla="*/ 648 h 712"/>
                  <a:gd name="T14" fmla="*/ 1228 w 1683"/>
                  <a:gd name="T15" fmla="*/ 648 h 712"/>
                  <a:gd name="T16" fmla="*/ 1683 w 1683"/>
                  <a:gd name="T17" fmla="*/ 359 h 712"/>
                  <a:gd name="T18" fmla="*/ 1683 w 1683"/>
                  <a:gd name="T19" fmla="*/ 0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3" h="712">
                    <a:moveTo>
                      <a:pt x="1683" y="0"/>
                    </a:moveTo>
                    <a:lnTo>
                      <a:pt x="1228" y="480"/>
                    </a:lnTo>
                    <a:lnTo>
                      <a:pt x="271" y="480"/>
                    </a:lnTo>
                    <a:lnTo>
                      <a:pt x="271" y="414"/>
                    </a:lnTo>
                    <a:lnTo>
                      <a:pt x="0" y="562"/>
                    </a:lnTo>
                    <a:lnTo>
                      <a:pt x="271" y="712"/>
                    </a:lnTo>
                    <a:lnTo>
                      <a:pt x="271" y="648"/>
                    </a:lnTo>
                    <a:lnTo>
                      <a:pt x="1228" y="648"/>
                    </a:lnTo>
                    <a:lnTo>
                      <a:pt x="1683" y="359"/>
                    </a:lnTo>
                    <a:lnTo>
                      <a:pt x="1683" y="0"/>
                    </a:lnTo>
                    <a:close/>
                  </a:path>
                </a:pathLst>
              </a:custGeom>
              <a:gradFill>
                <a:gsLst>
                  <a:gs pos="74000">
                    <a:srgbClr val="16A085"/>
                  </a:gs>
                  <a:gs pos="29000">
                    <a:srgbClr val="16A085"/>
                  </a:gs>
                  <a:gs pos="70000">
                    <a:srgbClr val="16A085">
                      <a:lumMod val="60000"/>
                      <a:lumOff val="40000"/>
                    </a:srgbClr>
                  </a:gs>
                </a:gsLst>
                <a:lin ang="0" scaled="1"/>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30" name="Freeform 40"/>
              <p:cNvSpPr>
                <a:spLocks/>
              </p:cNvSpPr>
              <p:nvPr/>
            </p:nvSpPr>
            <p:spPr bwMode="auto">
              <a:xfrm>
                <a:off x="8428038" y="957263"/>
                <a:ext cx="722313" cy="1028700"/>
              </a:xfrm>
              <a:custGeom>
                <a:avLst/>
                <a:gdLst>
                  <a:gd name="T0" fmla="*/ 455 w 455"/>
                  <a:gd name="T1" fmla="*/ 0 h 648"/>
                  <a:gd name="T2" fmla="*/ 0 w 455"/>
                  <a:gd name="T3" fmla="*/ 480 h 648"/>
                  <a:gd name="T4" fmla="*/ 0 w 455"/>
                  <a:gd name="T5" fmla="*/ 648 h 648"/>
                  <a:gd name="T6" fmla="*/ 455 w 455"/>
                  <a:gd name="T7" fmla="*/ 359 h 648"/>
                  <a:gd name="T8" fmla="*/ 455 w 455"/>
                  <a:gd name="T9" fmla="*/ 0 h 648"/>
                </a:gdLst>
                <a:ahLst/>
                <a:cxnLst>
                  <a:cxn ang="0">
                    <a:pos x="T0" y="T1"/>
                  </a:cxn>
                  <a:cxn ang="0">
                    <a:pos x="T2" y="T3"/>
                  </a:cxn>
                  <a:cxn ang="0">
                    <a:pos x="T4" y="T5"/>
                  </a:cxn>
                  <a:cxn ang="0">
                    <a:pos x="T6" y="T7"/>
                  </a:cxn>
                  <a:cxn ang="0">
                    <a:pos x="T8" y="T9"/>
                  </a:cxn>
                </a:cxnLst>
                <a:rect l="0" t="0" r="r" b="b"/>
                <a:pathLst>
                  <a:path w="455" h="648">
                    <a:moveTo>
                      <a:pt x="455" y="0"/>
                    </a:moveTo>
                    <a:lnTo>
                      <a:pt x="0" y="480"/>
                    </a:lnTo>
                    <a:lnTo>
                      <a:pt x="0" y="648"/>
                    </a:lnTo>
                    <a:lnTo>
                      <a:pt x="455" y="359"/>
                    </a:lnTo>
                    <a:lnTo>
                      <a:pt x="455" y="0"/>
                    </a:lnTo>
                    <a:close/>
                  </a:path>
                </a:pathLst>
              </a:custGeom>
              <a:solidFill>
                <a:sysClr val="windowText" lastClr="000000">
                  <a:alpha val="3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grpSp>
        <p:sp>
          <p:nvSpPr>
            <p:cNvPr id="31" name="Freeform 41"/>
            <p:cNvSpPr>
              <a:spLocks/>
            </p:cNvSpPr>
            <p:nvPr/>
          </p:nvSpPr>
          <p:spPr bwMode="auto">
            <a:xfrm>
              <a:off x="8428038" y="1340768"/>
              <a:ext cx="722313" cy="1028700"/>
            </a:xfrm>
            <a:custGeom>
              <a:avLst/>
              <a:gdLst>
                <a:gd name="T0" fmla="*/ 455 w 455"/>
                <a:gd name="T1" fmla="*/ 0 h 648"/>
                <a:gd name="T2" fmla="*/ 0 w 455"/>
                <a:gd name="T3" fmla="*/ 480 h 648"/>
                <a:gd name="T4" fmla="*/ 0 w 455"/>
                <a:gd name="T5" fmla="*/ 648 h 648"/>
                <a:gd name="T6" fmla="*/ 455 w 455"/>
                <a:gd name="T7" fmla="*/ 359 h 648"/>
                <a:gd name="T8" fmla="*/ 455 w 455"/>
                <a:gd name="T9" fmla="*/ 0 h 648"/>
              </a:gdLst>
              <a:ahLst/>
              <a:cxnLst>
                <a:cxn ang="0">
                  <a:pos x="T0" y="T1"/>
                </a:cxn>
                <a:cxn ang="0">
                  <a:pos x="T2" y="T3"/>
                </a:cxn>
                <a:cxn ang="0">
                  <a:pos x="T4" y="T5"/>
                </a:cxn>
                <a:cxn ang="0">
                  <a:pos x="T6" y="T7"/>
                </a:cxn>
                <a:cxn ang="0">
                  <a:pos x="T8" y="T9"/>
                </a:cxn>
              </a:cxnLst>
              <a:rect l="0" t="0" r="r" b="b"/>
              <a:pathLst>
                <a:path w="455" h="648">
                  <a:moveTo>
                    <a:pt x="455" y="0"/>
                  </a:moveTo>
                  <a:lnTo>
                    <a:pt x="0" y="480"/>
                  </a:lnTo>
                  <a:lnTo>
                    <a:pt x="0" y="648"/>
                  </a:lnTo>
                  <a:lnTo>
                    <a:pt x="455" y="359"/>
                  </a:lnTo>
                  <a:lnTo>
                    <a:pt x="4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endParaRPr>
            </a:p>
          </p:txBody>
        </p:sp>
        <p:grpSp>
          <p:nvGrpSpPr>
            <p:cNvPr id="32" name="Group 31"/>
            <p:cNvGrpSpPr/>
            <p:nvPr/>
          </p:nvGrpSpPr>
          <p:grpSpPr>
            <a:xfrm>
              <a:off x="5889625" y="2136106"/>
              <a:ext cx="3260726" cy="830263"/>
              <a:chOff x="5889625" y="1752601"/>
              <a:chExt cx="3260726" cy="830263"/>
            </a:xfrm>
          </p:grpSpPr>
          <p:sp>
            <p:nvSpPr>
              <p:cNvPr id="33" name="Freeform 22"/>
              <p:cNvSpPr>
                <a:spLocks/>
              </p:cNvSpPr>
              <p:nvPr/>
            </p:nvSpPr>
            <p:spPr bwMode="auto">
              <a:xfrm>
                <a:off x="5889625" y="1752601"/>
                <a:ext cx="3260725" cy="830263"/>
              </a:xfrm>
              <a:custGeom>
                <a:avLst/>
                <a:gdLst>
                  <a:gd name="T0" fmla="*/ 2054 w 2054"/>
                  <a:gd name="T1" fmla="*/ 0 h 523"/>
                  <a:gd name="T2" fmla="*/ 1599 w 2054"/>
                  <a:gd name="T3" fmla="*/ 291 h 523"/>
                  <a:gd name="T4" fmla="*/ 270 w 2054"/>
                  <a:gd name="T5" fmla="*/ 291 h 523"/>
                  <a:gd name="T6" fmla="*/ 270 w 2054"/>
                  <a:gd name="T7" fmla="*/ 224 h 523"/>
                  <a:gd name="T8" fmla="*/ 0 w 2054"/>
                  <a:gd name="T9" fmla="*/ 373 h 523"/>
                  <a:gd name="T10" fmla="*/ 271 w 2054"/>
                  <a:gd name="T11" fmla="*/ 523 h 523"/>
                  <a:gd name="T12" fmla="*/ 271 w 2054"/>
                  <a:gd name="T13" fmla="*/ 458 h 523"/>
                  <a:gd name="T14" fmla="*/ 1599 w 2054"/>
                  <a:gd name="T15" fmla="*/ 458 h 523"/>
                  <a:gd name="T16" fmla="*/ 2054 w 2054"/>
                  <a:gd name="T17" fmla="*/ 359 h 523"/>
                  <a:gd name="T18" fmla="*/ 2054 w 2054"/>
                  <a:gd name="T1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4" h="523">
                    <a:moveTo>
                      <a:pt x="2054" y="0"/>
                    </a:moveTo>
                    <a:lnTo>
                      <a:pt x="1599" y="291"/>
                    </a:lnTo>
                    <a:lnTo>
                      <a:pt x="270" y="291"/>
                    </a:lnTo>
                    <a:lnTo>
                      <a:pt x="270" y="224"/>
                    </a:lnTo>
                    <a:lnTo>
                      <a:pt x="0" y="373"/>
                    </a:lnTo>
                    <a:lnTo>
                      <a:pt x="271" y="523"/>
                    </a:lnTo>
                    <a:lnTo>
                      <a:pt x="271" y="458"/>
                    </a:lnTo>
                    <a:lnTo>
                      <a:pt x="1599" y="458"/>
                    </a:lnTo>
                    <a:lnTo>
                      <a:pt x="2054" y="359"/>
                    </a:lnTo>
                    <a:lnTo>
                      <a:pt x="2054" y="0"/>
                    </a:lnTo>
                    <a:close/>
                  </a:path>
                </a:pathLst>
              </a:custGeom>
              <a:gradFill>
                <a:gsLst>
                  <a:gs pos="79000">
                    <a:srgbClr val="2980B9"/>
                  </a:gs>
                  <a:gs pos="29000">
                    <a:srgbClr val="2980B9"/>
                  </a:gs>
                  <a:gs pos="73000">
                    <a:srgbClr val="2980B9">
                      <a:lumMod val="60000"/>
                      <a:lumOff val="40000"/>
                    </a:srgbClr>
                  </a:gs>
                </a:gsLst>
                <a:lin ang="0" scaled="1"/>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34" name="Freeform 42"/>
              <p:cNvSpPr>
                <a:spLocks/>
              </p:cNvSpPr>
              <p:nvPr/>
            </p:nvSpPr>
            <p:spPr bwMode="auto">
              <a:xfrm>
                <a:off x="8428038" y="1752601"/>
                <a:ext cx="722313" cy="727075"/>
              </a:xfrm>
              <a:custGeom>
                <a:avLst/>
                <a:gdLst>
                  <a:gd name="T0" fmla="*/ 455 w 455"/>
                  <a:gd name="T1" fmla="*/ 0 h 458"/>
                  <a:gd name="T2" fmla="*/ 0 w 455"/>
                  <a:gd name="T3" fmla="*/ 291 h 458"/>
                  <a:gd name="T4" fmla="*/ 0 w 455"/>
                  <a:gd name="T5" fmla="*/ 458 h 458"/>
                  <a:gd name="T6" fmla="*/ 455 w 455"/>
                  <a:gd name="T7" fmla="*/ 359 h 458"/>
                  <a:gd name="T8" fmla="*/ 455 w 455"/>
                  <a:gd name="T9" fmla="*/ 0 h 458"/>
                </a:gdLst>
                <a:ahLst/>
                <a:cxnLst>
                  <a:cxn ang="0">
                    <a:pos x="T0" y="T1"/>
                  </a:cxn>
                  <a:cxn ang="0">
                    <a:pos x="T2" y="T3"/>
                  </a:cxn>
                  <a:cxn ang="0">
                    <a:pos x="T4" y="T5"/>
                  </a:cxn>
                  <a:cxn ang="0">
                    <a:pos x="T6" y="T7"/>
                  </a:cxn>
                  <a:cxn ang="0">
                    <a:pos x="T8" y="T9"/>
                  </a:cxn>
                </a:cxnLst>
                <a:rect l="0" t="0" r="r" b="b"/>
                <a:pathLst>
                  <a:path w="455" h="458">
                    <a:moveTo>
                      <a:pt x="455" y="0"/>
                    </a:moveTo>
                    <a:lnTo>
                      <a:pt x="0" y="291"/>
                    </a:lnTo>
                    <a:lnTo>
                      <a:pt x="0" y="458"/>
                    </a:lnTo>
                    <a:lnTo>
                      <a:pt x="455" y="359"/>
                    </a:lnTo>
                    <a:lnTo>
                      <a:pt x="455" y="0"/>
                    </a:lnTo>
                    <a:close/>
                  </a:path>
                </a:pathLst>
              </a:custGeom>
              <a:solidFill>
                <a:sysClr val="windowText" lastClr="000000">
                  <a:alpha val="3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grpSp>
        <p:sp>
          <p:nvSpPr>
            <p:cNvPr id="35" name="Freeform 43"/>
            <p:cNvSpPr>
              <a:spLocks/>
            </p:cNvSpPr>
            <p:nvPr/>
          </p:nvSpPr>
          <p:spPr bwMode="auto">
            <a:xfrm>
              <a:off x="8428038" y="2136106"/>
              <a:ext cx="722313" cy="727075"/>
            </a:xfrm>
            <a:custGeom>
              <a:avLst/>
              <a:gdLst>
                <a:gd name="T0" fmla="*/ 455 w 455"/>
                <a:gd name="T1" fmla="*/ 0 h 458"/>
                <a:gd name="T2" fmla="*/ 0 w 455"/>
                <a:gd name="T3" fmla="*/ 291 h 458"/>
                <a:gd name="T4" fmla="*/ 0 w 455"/>
                <a:gd name="T5" fmla="*/ 458 h 458"/>
                <a:gd name="T6" fmla="*/ 455 w 455"/>
                <a:gd name="T7" fmla="*/ 359 h 458"/>
                <a:gd name="T8" fmla="*/ 455 w 455"/>
                <a:gd name="T9" fmla="*/ 0 h 458"/>
              </a:gdLst>
              <a:ahLst/>
              <a:cxnLst>
                <a:cxn ang="0">
                  <a:pos x="T0" y="T1"/>
                </a:cxn>
                <a:cxn ang="0">
                  <a:pos x="T2" y="T3"/>
                </a:cxn>
                <a:cxn ang="0">
                  <a:pos x="T4" y="T5"/>
                </a:cxn>
                <a:cxn ang="0">
                  <a:pos x="T6" y="T7"/>
                </a:cxn>
                <a:cxn ang="0">
                  <a:pos x="T8" y="T9"/>
                </a:cxn>
              </a:cxnLst>
              <a:rect l="0" t="0" r="r" b="b"/>
              <a:pathLst>
                <a:path w="455" h="458">
                  <a:moveTo>
                    <a:pt x="455" y="0"/>
                  </a:moveTo>
                  <a:lnTo>
                    <a:pt x="0" y="291"/>
                  </a:lnTo>
                  <a:lnTo>
                    <a:pt x="0" y="458"/>
                  </a:lnTo>
                  <a:lnTo>
                    <a:pt x="455" y="359"/>
                  </a:lnTo>
                  <a:lnTo>
                    <a:pt x="4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endParaRPr>
            </a:p>
          </p:txBody>
        </p:sp>
        <p:grpSp>
          <p:nvGrpSpPr>
            <p:cNvPr id="36" name="Group 35"/>
            <p:cNvGrpSpPr/>
            <p:nvPr/>
          </p:nvGrpSpPr>
          <p:grpSpPr>
            <a:xfrm>
              <a:off x="6478588" y="3976018"/>
              <a:ext cx="2671763" cy="1130301"/>
              <a:chOff x="6478588" y="3592513"/>
              <a:chExt cx="2671763" cy="1130301"/>
            </a:xfrm>
          </p:grpSpPr>
          <p:sp>
            <p:nvSpPr>
              <p:cNvPr id="37" name="Freeform 24"/>
              <p:cNvSpPr>
                <a:spLocks/>
              </p:cNvSpPr>
              <p:nvPr/>
            </p:nvSpPr>
            <p:spPr bwMode="auto">
              <a:xfrm>
                <a:off x="6478588" y="3592513"/>
                <a:ext cx="2671763" cy="1130300"/>
              </a:xfrm>
              <a:custGeom>
                <a:avLst/>
                <a:gdLst>
                  <a:gd name="T0" fmla="*/ 1683 w 1683"/>
                  <a:gd name="T1" fmla="*/ 712 h 712"/>
                  <a:gd name="T2" fmla="*/ 1228 w 1683"/>
                  <a:gd name="T3" fmla="*/ 232 h 712"/>
                  <a:gd name="T4" fmla="*/ 271 w 1683"/>
                  <a:gd name="T5" fmla="*/ 232 h 712"/>
                  <a:gd name="T6" fmla="*/ 271 w 1683"/>
                  <a:gd name="T7" fmla="*/ 298 h 712"/>
                  <a:gd name="T8" fmla="*/ 0 w 1683"/>
                  <a:gd name="T9" fmla="*/ 151 h 712"/>
                  <a:gd name="T10" fmla="*/ 271 w 1683"/>
                  <a:gd name="T11" fmla="*/ 0 h 712"/>
                  <a:gd name="T12" fmla="*/ 271 w 1683"/>
                  <a:gd name="T13" fmla="*/ 65 h 712"/>
                  <a:gd name="T14" fmla="*/ 1228 w 1683"/>
                  <a:gd name="T15" fmla="*/ 65 h 712"/>
                  <a:gd name="T16" fmla="*/ 1683 w 1683"/>
                  <a:gd name="T17" fmla="*/ 354 h 712"/>
                  <a:gd name="T18" fmla="*/ 1683 w 1683"/>
                  <a:gd name="T19" fmla="*/ 712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3" h="712">
                    <a:moveTo>
                      <a:pt x="1683" y="712"/>
                    </a:moveTo>
                    <a:lnTo>
                      <a:pt x="1228" y="232"/>
                    </a:lnTo>
                    <a:lnTo>
                      <a:pt x="271" y="232"/>
                    </a:lnTo>
                    <a:lnTo>
                      <a:pt x="271" y="298"/>
                    </a:lnTo>
                    <a:lnTo>
                      <a:pt x="0" y="151"/>
                    </a:lnTo>
                    <a:lnTo>
                      <a:pt x="271" y="0"/>
                    </a:lnTo>
                    <a:lnTo>
                      <a:pt x="271" y="65"/>
                    </a:lnTo>
                    <a:lnTo>
                      <a:pt x="1228" y="65"/>
                    </a:lnTo>
                    <a:lnTo>
                      <a:pt x="1683" y="354"/>
                    </a:lnTo>
                    <a:lnTo>
                      <a:pt x="1683" y="712"/>
                    </a:lnTo>
                    <a:close/>
                  </a:path>
                </a:pathLst>
              </a:custGeom>
              <a:gradFill>
                <a:gsLst>
                  <a:gs pos="75000">
                    <a:srgbClr val="C0392B"/>
                  </a:gs>
                  <a:gs pos="29000">
                    <a:srgbClr val="C0392B"/>
                  </a:gs>
                  <a:gs pos="69000">
                    <a:srgbClr val="C0392B">
                      <a:lumMod val="60000"/>
                      <a:lumOff val="40000"/>
                    </a:srgbClr>
                  </a:gs>
                </a:gsLst>
                <a:lin ang="0" scaled="1"/>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38" name="Freeform 44"/>
              <p:cNvSpPr>
                <a:spLocks/>
              </p:cNvSpPr>
              <p:nvPr/>
            </p:nvSpPr>
            <p:spPr bwMode="auto">
              <a:xfrm>
                <a:off x="8428038" y="3695701"/>
                <a:ext cx="722313" cy="1027113"/>
              </a:xfrm>
              <a:custGeom>
                <a:avLst/>
                <a:gdLst>
                  <a:gd name="T0" fmla="*/ 0 w 455"/>
                  <a:gd name="T1" fmla="*/ 0 h 647"/>
                  <a:gd name="T2" fmla="*/ 0 w 455"/>
                  <a:gd name="T3" fmla="*/ 0 h 647"/>
                  <a:gd name="T4" fmla="*/ 0 w 455"/>
                  <a:gd name="T5" fmla="*/ 167 h 647"/>
                  <a:gd name="T6" fmla="*/ 455 w 455"/>
                  <a:gd name="T7" fmla="*/ 647 h 647"/>
                  <a:gd name="T8" fmla="*/ 455 w 455"/>
                  <a:gd name="T9" fmla="*/ 289 h 647"/>
                  <a:gd name="T10" fmla="*/ 0 w 455"/>
                  <a:gd name="T11" fmla="*/ 0 h 647"/>
                </a:gdLst>
                <a:ahLst/>
                <a:cxnLst>
                  <a:cxn ang="0">
                    <a:pos x="T0" y="T1"/>
                  </a:cxn>
                  <a:cxn ang="0">
                    <a:pos x="T2" y="T3"/>
                  </a:cxn>
                  <a:cxn ang="0">
                    <a:pos x="T4" y="T5"/>
                  </a:cxn>
                  <a:cxn ang="0">
                    <a:pos x="T6" y="T7"/>
                  </a:cxn>
                  <a:cxn ang="0">
                    <a:pos x="T8" y="T9"/>
                  </a:cxn>
                  <a:cxn ang="0">
                    <a:pos x="T10" y="T11"/>
                  </a:cxn>
                </a:cxnLst>
                <a:rect l="0" t="0" r="r" b="b"/>
                <a:pathLst>
                  <a:path w="455" h="647">
                    <a:moveTo>
                      <a:pt x="0" y="0"/>
                    </a:moveTo>
                    <a:lnTo>
                      <a:pt x="0" y="0"/>
                    </a:lnTo>
                    <a:lnTo>
                      <a:pt x="0" y="167"/>
                    </a:lnTo>
                    <a:lnTo>
                      <a:pt x="455" y="647"/>
                    </a:lnTo>
                    <a:lnTo>
                      <a:pt x="455" y="289"/>
                    </a:lnTo>
                    <a:lnTo>
                      <a:pt x="0" y="0"/>
                    </a:lnTo>
                    <a:close/>
                  </a:path>
                </a:pathLst>
              </a:custGeom>
              <a:solidFill>
                <a:sysClr val="windowText" lastClr="000000">
                  <a:alpha val="3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grpSp>
        <p:sp>
          <p:nvSpPr>
            <p:cNvPr id="39" name="Freeform 45"/>
            <p:cNvSpPr>
              <a:spLocks/>
            </p:cNvSpPr>
            <p:nvPr/>
          </p:nvSpPr>
          <p:spPr bwMode="auto">
            <a:xfrm>
              <a:off x="8428038" y="4079206"/>
              <a:ext cx="722313" cy="1027113"/>
            </a:xfrm>
            <a:custGeom>
              <a:avLst/>
              <a:gdLst>
                <a:gd name="T0" fmla="*/ 0 w 455"/>
                <a:gd name="T1" fmla="*/ 0 h 647"/>
                <a:gd name="T2" fmla="*/ 0 w 455"/>
                <a:gd name="T3" fmla="*/ 0 h 647"/>
                <a:gd name="T4" fmla="*/ 0 w 455"/>
                <a:gd name="T5" fmla="*/ 167 h 647"/>
                <a:gd name="T6" fmla="*/ 455 w 455"/>
                <a:gd name="T7" fmla="*/ 647 h 647"/>
                <a:gd name="T8" fmla="*/ 455 w 455"/>
                <a:gd name="T9" fmla="*/ 289 h 647"/>
                <a:gd name="T10" fmla="*/ 0 w 455"/>
                <a:gd name="T11" fmla="*/ 0 h 647"/>
              </a:gdLst>
              <a:ahLst/>
              <a:cxnLst>
                <a:cxn ang="0">
                  <a:pos x="T0" y="T1"/>
                </a:cxn>
                <a:cxn ang="0">
                  <a:pos x="T2" y="T3"/>
                </a:cxn>
                <a:cxn ang="0">
                  <a:pos x="T4" y="T5"/>
                </a:cxn>
                <a:cxn ang="0">
                  <a:pos x="T6" y="T7"/>
                </a:cxn>
                <a:cxn ang="0">
                  <a:pos x="T8" y="T9"/>
                </a:cxn>
                <a:cxn ang="0">
                  <a:pos x="T10" y="T11"/>
                </a:cxn>
              </a:cxnLst>
              <a:rect l="0" t="0" r="r" b="b"/>
              <a:pathLst>
                <a:path w="455" h="647">
                  <a:moveTo>
                    <a:pt x="0" y="0"/>
                  </a:moveTo>
                  <a:lnTo>
                    <a:pt x="0" y="0"/>
                  </a:lnTo>
                  <a:lnTo>
                    <a:pt x="0" y="167"/>
                  </a:lnTo>
                  <a:lnTo>
                    <a:pt x="455" y="647"/>
                  </a:lnTo>
                  <a:lnTo>
                    <a:pt x="455" y="28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endParaRPr>
            </a:p>
          </p:txBody>
        </p:sp>
        <p:grpSp>
          <p:nvGrpSpPr>
            <p:cNvPr id="40" name="Group 39"/>
            <p:cNvGrpSpPr/>
            <p:nvPr/>
          </p:nvGrpSpPr>
          <p:grpSpPr>
            <a:xfrm>
              <a:off x="5889625" y="3480718"/>
              <a:ext cx="3260726" cy="830263"/>
              <a:chOff x="5889625" y="3097213"/>
              <a:chExt cx="3260726" cy="830263"/>
            </a:xfrm>
          </p:grpSpPr>
          <p:sp>
            <p:nvSpPr>
              <p:cNvPr id="41" name="Freeform 26"/>
              <p:cNvSpPr>
                <a:spLocks/>
              </p:cNvSpPr>
              <p:nvPr/>
            </p:nvSpPr>
            <p:spPr bwMode="auto">
              <a:xfrm>
                <a:off x="5889625" y="3097213"/>
                <a:ext cx="3260725" cy="830263"/>
              </a:xfrm>
              <a:custGeom>
                <a:avLst/>
                <a:gdLst>
                  <a:gd name="T0" fmla="*/ 2054 w 2054"/>
                  <a:gd name="T1" fmla="*/ 523 h 523"/>
                  <a:gd name="T2" fmla="*/ 1599 w 2054"/>
                  <a:gd name="T3" fmla="*/ 232 h 523"/>
                  <a:gd name="T4" fmla="*/ 270 w 2054"/>
                  <a:gd name="T5" fmla="*/ 232 h 523"/>
                  <a:gd name="T6" fmla="*/ 270 w 2054"/>
                  <a:gd name="T7" fmla="*/ 299 h 523"/>
                  <a:gd name="T8" fmla="*/ 0 w 2054"/>
                  <a:gd name="T9" fmla="*/ 151 h 523"/>
                  <a:gd name="T10" fmla="*/ 271 w 2054"/>
                  <a:gd name="T11" fmla="*/ 0 h 523"/>
                  <a:gd name="T12" fmla="*/ 271 w 2054"/>
                  <a:gd name="T13" fmla="*/ 66 h 523"/>
                  <a:gd name="T14" fmla="*/ 1599 w 2054"/>
                  <a:gd name="T15" fmla="*/ 66 h 523"/>
                  <a:gd name="T16" fmla="*/ 2054 w 2054"/>
                  <a:gd name="T17" fmla="*/ 165 h 523"/>
                  <a:gd name="T18" fmla="*/ 2054 w 2054"/>
                  <a:gd name="T19" fmla="*/ 523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4" h="523">
                    <a:moveTo>
                      <a:pt x="2054" y="523"/>
                    </a:moveTo>
                    <a:lnTo>
                      <a:pt x="1599" y="232"/>
                    </a:lnTo>
                    <a:lnTo>
                      <a:pt x="270" y="232"/>
                    </a:lnTo>
                    <a:lnTo>
                      <a:pt x="270" y="299"/>
                    </a:lnTo>
                    <a:lnTo>
                      <a:pt x="0" y="151"/>
                    </a:lnTo>
                    <a:lnTo>
                      <a:pt x="271" y="0"/>
                    </a:lnTo>
                    <a:lnTo>
                      <a:pt x="271" y="66"/>
                    </a:lnTo>
                    <a:lnTo>
                      <a:pt x="1599" y="66"/>
                    </a:lnTo>
                    <a:lnTo>
                      <a:pt x="2054" y="165"/>
                    </a:lnTo>
                    <a:lnTo>
                      <a:pt x="2054" y="523"/>
                    </a:lnTo>
                    <a:close/>
                  </a:path>
                </a:pathLst>
              </a:custGeom>
              <a:gradFill>
                <a:gsLst>
                  <a:gs pos="77000">
                    <a:srgbClr val="F39C12"/>
                  </a:gs>
                  <a:gs pos="29000">
                    <a:srgbClr val="F39C12"/>
                  </a:gs>
                  <a:gs pos="73000">
                    <a:srgbClr val="F39C12">
                      <a:lumMod val="60000"/>
                      <a:lumOff val="40000"/>
                    </a:srgbClr>
                  </a:gs>
                </a:gsLst>
                <a:lin ang="0" scaled="1"/>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42" name="Freeform 46"/>
              <p:cNvSpPr>
                <a:spLocks/>
              </p:cNvSpPr>
              <p:nvPr/>
            </p:nvSpPr>
            <p:spPr bwMode="auto">
              <a:xfrm>
                <a:off x="8428038" y="3201988"/>
                <a:ext cx="722313" cy="725488"/>
              </a:xfrm>
              <a:custGeom>
                <a:avLst/>
                <a:gdLst>
                  <a:gd name="T0" fmla="*/ 0 w 455"/>
                  <a:gd name="T1" fmla="*/ 0 h 457"/>
                  <a:gd name="T2" fmla="*/ 0 w 455"/>
                  <a:gd name="T3" fmla="*/ 0 h 457"/>
                  <a:gd name="T4" fmla="*/ 0 w 455"/>
                  <a:gd name="T5" fmla="*/ 166 h 457"/>
                  <a:gd name="T6" fmla="*/ 455 w 455"/>
                  <a:gd name="T7" fmla="*/ 457 h 457"/>
                  <a:gd name="T8" fmla="*/ 455 w 455"/>
                  <a:gd name="T9" fmla="*/ 99 h 457"/>
                  <a:gd name="T10" fmla="*/ 0 w 455"/>
                  <a:gd name="T11" fmla="*/ 0 h 457"/>
                </a:gdLst>
                <a:ahLst/>
                <a:cxnLst>
                  <a:cxn ang="0">
                    <a:pos x="T0" y="T1"/>
                  </a:cxn>
                  <a:cxn ang="0">
                    <a:pos x="T2" y="T3"/>
                  </a:cxn>
                  <a:cxn ang="0">
                    <a:pos x="T4" y="T5"/>
                  </a:cxn>
                  <a:cxn ang="0">
                    <a:pos x="T6" y="T7"/>
                  </a:cxn>
                  <a:cxn ang="0">
                    <a:pos x="T8" y="T9"/>
                  </a:cxn>
                  <a:cxn ang="0">
                    <a:pos x="T10" y="T11"/>
                  </a:cxn>
                </a:cxnLst>
                <a:rect l="0" t="0" r="r" b="b"/>
                <a:pathLst>
                  <a:path w="455" h="457">
                    <a:moveTo>
                      <a:pt x="0" y="0"/>
                    </a:moveTo>
                    <a:lnTo>
                      <a:pt x="0" y="0"/>
                    </a:lnTo>
                    <a:lnTo>
                      <a:pt x="0" y="166"/>
                    </a:lnTo>
                    <a:lnTo>
                      <a:pt x="455" y="457"/>
                    </a:lnTo>
                    <a:lnTo>
                      <a:pt x="455" y="99"/>
                    </a:lnTo>
                    <a:lnTo>
                      <a:pt x="0" y="0"/>
                    </a:lnTo>
                    <a:close/>
                  </a:path>
                </a:pathLst>
              </a:custGeom>
              <a:solidFill>
                <a:sysClr val="windowText" lastClr="000000">
                  <a:alpha val="3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grpSp>
        <p:sp>
          <p:nvSpPr>
            <p:cNvPr id="43" name="Freeform 47"/>
            <p:cNvSpPr>
              <a:spLocks/>
            </p:cNvSpPr>
            <p:nvPr/>
          </p:nvSpPr>
          <p:spPr bwMode="auto">
            <a:xfrm>
              <a:off x="8428038" y="3585493"/>
              <a:ext cx="722313" cy="725488"/>
            </a:xfrm>
            <a:custGeom>
              <a:avLst/>
              <a:gdLst>
                <a:gd name="T0" fmla="*/ 0 w 455"/>
                <a:gd name="T1" fmla="*/ 0 h 457"/>
                <a:gd name="T2" fmla="*/ 0 w 455"/>
                <a:gd name="T3" fmla="*/ 0 h 457"/>
                <a:gd name="T4" fmla="*/ 0 w 455"/>
                <a:gd name="T5" fmla="*/ 166 h 457"/>
                <a:gd name="T6" fmla="*/ 455 w 455"/>
                <a:gd name="T7" fmla="*/ 457 h 457"/>
                <a:gd name="T8" fmla="*/ 455 w 455"/>
                <a:gd name="T9" fmla="*/ 99 h 457"/>
                <a:gd name="T10" fmla="*/ 0 w 455"/>
                <a:gd name="T11" fmla="*/ 0 h 457"/>
              </a:gdLst>
              <a:ahLst/>
              <a:cxnLst>
                <a:cxn ang="0">
                  <a:pos x="T0" y="T1"/>
                </a:cxn>
                <a:cxn ang="0">
                  <a:pos x="T2" y="T3"/>
                </a:cxn>
                <a:cxn ang="0">
                  <a:pos x="T4" y="T5"/>
                </a:cxn>
                <a:cxn ang="0">
                  <a:pos x="T6" y="T7"/>
                </a:cxn>
                <a:cxn ang="0">
                  <a:pos x="T8" y="T9"/>
                </a:cxn>
                <a:cxn ang="0">
                  <a:pos x="T10" y="T11"/>
                </a:cxn>
              </a:cxnLst>
              <a:rect l="0" t="0" r="r" b="b"/>
              <a:pathLst>
                <a:path w="455" h="457">
                  <a:moveTo>
                    <a:pt x="0" y="0"/>
                  </a:moveTo>
                  <a:lnTo>
                    <a:pt x="0" y="0"/>
                  </a:lnTo>
                  <a:lnTo>
                    <a:pt x="0" y="166"/>
                  </a:lnTo>
                  <a:lnTo>
                    <a:pt x="455" y="457"/>
                  </a:lnTo>
                  <a:lnTo>
                    <a:pt x="455" y="9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endParaRPr>
            </a:p>
          </p:txBody>
        </p:sp>
        <p:grpSp>
          <p:nvGrpSpPr>
            <p:cNvPr id="44" name="Group 43"/>
            <p:cNvGrpSpPr/>
            <p:nvPr/>
          </p:nvGrpSpPr>
          <p:grpSpPr>
            <a:xfrm>
              <a:off x="4876800" y="2937793"/>
              <a:ext cx="4273551" cy="568325"/>
              <a:chOff x="4876800" y="2554288"/>
              <a:chExt cx="4273551" cy="568325"/>
            </a:xfrm>
          </p:grpSpPr>
          <p:sp>
            <p:nvSpPr>
              <p:cNvPr id="45" name="Freeform 28"/>
              <p:cNvSpPr>
                <a:spLocks/>
              </p:cNvSpPr>
              <p:nvPr/>
            </p:nvSpPr>
            <p:spPr bwMode="auto">
              <a:xfrm>
                <a:off x="4876800" y="2554288"/>
                <a:ext cx="4273551" cy="568325"/>
              </a:xfrm>
              <a:custGeom>
                <a:avLst/>
                <a:gdLst>
                  <a:gd name="T0" fmla="*/ 2692 w 2692"/>
                  <a:gd name="T1" fmla="*/ 0 h 358"/>
                  <a:gd name="T2" fmla="*/ 2237 w 2692"/>
                  <a:gd name="T3" fmla="*/ 97 h 358"/>
                  <a:gd name="T4" fmla="*/ 271 w 2692"/>
                  <a:gd name="T5" fmla="*/ 97 h 358"/>
                  <a:gd name="T6" fmla="*/ 271 w 2692"/>
                  <a:gd name="T7" fmla="*/ 31 h 358"/>
                  <a:gd name="T8" fmla="*/ 0 w 2692"/>
                  <a:gd name="T9" fmla="*/ 178 h 358"/>
                  <a:gd name="T10" fmla="*/ 271 w 2692"/>
                  <a:gd name="T11" fmla="*/ 329 h 358"/>
                  <a:gd name="T12" fmla="*/ 271 w 2692"/>
                  <a:gd name="T13" fmla="*/ 264 h 358"/>
                  <a:gd name="T14" fmla="*/ 2237 w 2692"/>
                  <a:gd name="T15" fmla="*/ 264 h 358"/>
                  <a:gd name="T16" fmla="*/ 2692 w 2692"/>
                  <a:gd name="T17" fmla="*/ 358 h 358"/>
                  <a:gd name="T18" fmla="*/ 2692 w 2692"/>
                  <a:gd name="T19"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92" h="358">
                    <a:moveTo>
                      <a:pt x="2692" y="0"/>
                    </a:moveTo>
                    <a:lnTo>
                      <a:pt x="2237" y="97"/>
                    </a:lnTo>
                    <a:lnTo>
                      <a:pt x="271" y="97"/>
                    </a:lnTo>
                    <a:lnTo>
                      <a:pt x="271" y="31"/>
                    </a:lnTo>
                    <a:lnTo>
                      <a:pt x="0" y="178"/>
                    </a:lnTo>
                    <a:lnTo>
                      <a:pt x="271" y="329"/>
                    </a:lnTo>
                    <a:lnTo>
                      <a:pt x="271" y="264"/>
                    </a:lnTo>
                    <a:lnTo>
                      <a:pt x="2237" y="264"/>
                    </a:lnTo>
                    <a:lnTo>
                      <a:pt x="2692" y="358"/>
                    </a:lnTo>
                    <a:lnTo>
                      <a:pt x="2692" y="0"/>
                    </a:lnTo>
                    <a:close/>
                  </a:path>
                </a:pathLst>
              </a:custGeom>
              <a:gradFill>
                <a:gsLst>
                  <a:gs pos="83000">
                    <a:srgbClr val="9BBB59"/>
                  </a:gs>
                  <a:gs pos="29000">
                    <a:srgbClr val="9BBB59"/>
                  </a:gs>
                  <a:gs pos="80000">
                    <a:srgbClr val="9BBB59">
                      <a:lumMod val="60000"/>
                      <a:lumOff val="40000"/>
                    </a:srgbClr>
                  </a:gs>
                </a:gsLst>
                <a:lin ang="0" scaled="1"/>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46" name="Freeform 48"/>
              <p:cNvSpPr>
                <a:spLocks/>
              </p:cNvSpPr>
              <p:nvPr/>
            </p:nvSpPr>
            <p:spPr bwMode="auto">
              <a:xfrm>
                <a:off x="8428038" y="2554288"/>
                <a:ext cx="722313" cy="568325"/>
              </a:xfrm>
              <a:custGeom>
                <a:avLst/>
                <a:gdLst>
                  <a:gd name="T0" fmla="*/ 455 w 455"/>
                  <a:gd name="T1" fmla="*/ 0 h 358"/>
                  <a:gd name="T2" fmla="*/ 0 w 455"/>
                  <a:gd name="T3" fmla="*/ 97 h 358"/>
                  <a:gd name="T4" fmla="*/ 0 w 455"/>
                  <a:gd name="T5" fmla="*/ 264 h 358"/>
                  <a:gd name="T6" fmla="*/ 455 w 455"/>
                  <a:gd name="T7" fmla="*/ 358 h 358"/>
                  <a:gd name="T8" fmla="*/ 455 w 455"/>
                  <a:gd name="T9" fmla="*/ 0 h 358"/>
                </a:gdLst>
                <a:ahLst/>
                <a:cxnLst>
                  <a:cxn ang="0">
                    <a:pos x="T0" y="T1"/>
                  </a:cxn>
                  <a:cxn ang="0">
                    <a:pos x="T2" y="T3"/>
                  </a:cxn>
                  <a:cxn ang="0">
                    <a:pos x="T4" y="T5"/>
                  </a:cxn>
                  <a:cxn ang="0">
                    <a:pos x="T6" y="T7"/>
                  </a:cxn>
                  <a:cxn ang="0">
                    <a:pos x="T8" y="T9"/>
                  </a:cxn>
                </a:cxnLst>
                <a:rect l="0" t="0" r="r" b="b"/>
                <a:pathLst>
                  <a:path w="455" h="358">
                    <a:moveTo>
                      <a:pt x="455" y="0"/>
                    </a:moveTo>
                    <a:lnTo>
                      <a:pt x="0" y="97"/>
                    </a:lnTo>
                    <a:lnTo>
                      <a:pt x="0" y="264"/>
                    </a:lnTo>
                    <a:lnTo>
                      <a:pt x="455" y="358"/>
                    </a:lnTo>
                    <a:lnTo>
                      <a:pt x="455" y="0"/>
                    </a:lnTo>
                    <a:close/>
                  </a:path>
                </a:pathLst>
              </a:custGeom>
              <a:solidFill>
                <a:sysClr val="windowText" lastClr="000000">
                  <a:alpha val="3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grpSp>
        <p:sp>
          <p:nvSpPr>
            <p:cNvPr id="47" name="Freeform 49"/>
            <p:cNvSpPr>
              <a:spLocks/>
            </p:cNvSpPr>
            <p:nvPr/>
          </p:nvSpPr>
          <p:spPr bwMode="auto">
            <a:xfrm>
              <a:off x="8428038" y="2937793"/>
              <a:ext cx="722313" cy="568325"/>
            </a:xfrm>
            <a:custGeom>
              <a:avLst/>
              <a:gdLst>
                <a:gd name="T0" fmla="*/ 455 w 455"/>
                <a:gd name="T1" fmla="*/ 0 h 358"/>
                <a:gd name="T2" fmla="*/ 0 w 455"/>
                <a:gd name="T3" fmla="*/ 97 h 358"/>
                <a:gd name="T4" fmla="*/ 0 w 455"/>
                <a:gd name="T5" fmla="*/ 264 h 358"/>
                <a:gd name="T6" fmla="*/ 455 w 455"/>
                <a:gd name="T7" fmla="*/ 358 h 358"/>
                <a:gd name="T8" fmla="*/ 455 w 455"/>
                <a:gd name="T9" fmla="*/ 0 h 358"/>
              </a:gdLst>
              <a:ahLst/>
              <a:cxnLst>
                <a:cxn ang="0">
                  <a:pos x="T0" y="T1"/>
                </a:cxn>
                <a:cxn ang="0">
                  <a:pos x="T2" y="T3"/>
                </a:cxn>
                <a:cxn ang="0">
                  <a:pos x="T4" y="T5"/>
                </a:cxn>
                <a:cxn ang="0">
                  <a:pos x="T6" y="T7"/>
                </a:cxn>
                <a:cxn ang="0">
                  <a:pos x="T8" y="T9"/>
                </a:cxn>
              </a:cxnLst>
              <a:rect l="0" t="0" r="r" b="b"/>
              <a:pathLst>
                <a:path w="455" h="358">
                  <a:moveTo>
                    <a:pt x="455" y="0"/>
                  </a:moveTo>
                  <a:lnTo>
                    <a:pt x="0" y="97"/>
                  </a:lnTo>
                  <a:lnTo>
                    <a:pt x="0" y="264"/>
                  </a:lnTo>
                  <a:lnTo>
                    <a:pt x="455" y="358"/>
                  </a:lnTo>
                  <a:lnTo>
                    <a:pt x="4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endParaRPr>
            </a:p>
          </p:txBody>
        </p:sp>
        <p:sp>
          <p:nvSpPr>
            <p:cNvPr id="48" name="TextBox 47"/>
            <p:cNvSpPr txBox="1"/>
            <p:nvPr/>
          </p:nvSpPr>
          <p:spPr>
            <a:xfrm>
              <a:off x="2590800" y="3103909"/>
              <a:ext cx="2015385" cy="253083"/>
            </a:xfrm>
            <a:prstGeom prst="rect">
              <a:avLst/>
            </a:prstGeom>
            <a:noFill/>
          </p:spPr>
          <p:txBody>
            <a:bodyPr wrap="square" rtlCol="0">
              <a:spAutoFit/>
            </a:bodyPr>
            <a:lstStyle/>
            <a:p>
              <a:pPr algn="r" fontAlgn="auto">
                <a:lnSpc>
                  <a:spcPct val="114000"/>
                </a:lnSpc>
                <a:spcBef>
                  <a:spcPts val="0"/>
                </a:spcBef>
                <a:spcAft>
                  <a:spcPts val="0"/>
                </a:spcAft>
              </a:pPr>
              <a:r>
                <a:rPr lang="en-US" sz="1000" dirty="0" smtClean="0">
                  <a:solidFill>
                    <a:srgbClr val="9BBB59"/>
                  </a:solidFill>
                  <a:latin typeface="Arial" panose="020B0604020202020204" pitchFamily="34" charset="0"/>
                  <a:cs typeface="Arial" panose="020B0604020202020204" pitchFamily="34" charset="0"/>
                </a:rPr>
                <a:t>Dundeecom</a:t>
              </a:r>
            </a:p>
          </p:txBody>
        </p:sp>
        <p:sp>
          <p:nvSpPr>
            <p:cNvPr id="49" name="TextBox 48"/>
            <p:cNvSpPr txBox="1"/>
            <p:nvPr/>
          </p:nvSpPr>
          <p:spPr>
            <a:xfrm>
              <a:off x="2590800" y="2444053"/>
              <a:ext cx="2015385" cy="415498"/>
            </a:xfrm>
            <a:prstGeom prst="rect">
              <a:avLst/>
            </a:prstGeom>
            <a:noFill/>
          </p:spPr>
          <p:txBody>
            <a:bodyPr wrap="square" rtlCol="0">
              <a:spAutoFit/>
            </a:bodyPr>
            <a:lstStyle/>
            <a:p>
              <a:pPr algn="r" fontAlgn="auto">
                <a:lnSpc>
                  <a:spcPct val="114000"/>
                </a:lnSpc>
                <a:spcBef>
                  <a:spcPts val="0"/>
                </a:spcBef>
                <a:spcAft>
                  <a:spcPts val="0"/>
                </a:spcAft>
              </a:pPr>
              <a:r>
                <a:rPr lang="en-US" sz="1000" b="1" dirty="0" smtClean="0">
                  <a:solidFill>
                    <a:srgbClr val="2980B9"/>
                  </a:solidFill>
                  <a:latin typeface="Arial" panose="020B0604020202020204" pitchFamily="34" charset="0"/>
                  <a:cs typeface="Arial" panose="020B0604020202020204" pitchFamily="34" charset="0"/>
                </a:rPr>
                <a:t>Port Operator</a:t>
              </a:r>
            </a:p>
            <a:p>
              <a:pPr algn="r" fontAlgn="auto">
                <a:lnSpc>
                  <a:spcPct val="120000"/>
                </a:lnSpc>
                <a:spcBef>
                  <a:spcPts val="0"/>
                </a:spcBef>
                <a:spcAft>
                  <a:spcPts val="0"/>
                </a:spcAft>
              </a:pPr>
              <a:r>
                <a:rPr lang="en-US" sz="800" dirty="0" smtClean="0">
                  <a:solidFill>
                    <a:prstClr val="black"/>
                  </a:solidFill>
                  <a:latin typeface="Arial" panose="020B0604020202020204" pitchFamily="34" charset="0"/>
                  <a:cs typeface="Arial" panose="020B0604020202020204" pitchFamily="34" charset="0"/>
                </a:rPr>
                <a:t>Forth Ports Scotland</a:t>
              </a:r>
              <a:endParaRPr lang="en-US" sz="800" dirty="0">
                <a:solidFill>
                  <a:prstClr val="black"/>
                </a:solidFill>
                <a:latin typeface="Arial" panose="020B0604020202020204" pitchFamily="34" charset="0"/>
                <a:cs typeface="Arial" panose="020B0604020202020204" pitchFamily="34" charset="0"/>
              </a:endParaRPr>
            </a:p>
          </p:txBody>
        </p:sp>
        <p:sp>
          <p:nvSpPr>
            <p:cNvPr id="50" name="TextBox 49"/>
            <p:cNvSpPr txBox="1"/>
            <p:nvPr/>
          </p:nvSpPr>
          <p:spPr>
            <a:xfrm>
              <a:off x="2307646" y="1821152"/>
              <a:ext cx="2298538" cy="415498"/>
            </a:xfrm>
            <a:prstGeom prst="rect">
              <a:avLst/>
            </a:prstGeom>
            <a:noFill/>
          </p:spPr>
          <p:txBody>
            <a:bodyPr wrap="square" rtlCol="0">
              <a:spAutoFit/>
            </a:bodyPr>
            <a:lstStyle/>
            <a:p>
              <a:pPr algn="r" fontAlgn="auto">
                <a:lnSpc>
                  <a:spcPct val="114000"/>
                </a:lnSpc>
                <a:spcBef>
                  <a:spcPts val="0"/>
                </a:spcBef>
                <a:spcAft>
                  <a:spcPts val="0"/>
                </a:spcAft>
              </a:pPr>
              <a:r>
                <a:rPr lang="en-US" sz="1000" b="1" dirty="0" smtClean="0">
                  <a:solidFill>
                    <a:srgbClr val="16A085"/>
                  </a:solidFill>
                  <a:latin typeface="Arial" panose="020B0604020202020204" pitchFamily="34" charset="0"/>
                  <a:cs typeface="Arial" panose="020B0604020202020204" pitchFamily="34" charset="0"/>
                </a:rPr>
                <a:t>Waste Management Company</a:t>
              </a:r>
            </a:p>
            <a:p>
              <a:pPr algn="r" fontAlgn="auto">
                <a:lnSpc>
                  <a:spcPct val="120000"/>
                </a:lnSpc>
                <a:spcBef>
                  <a:spcPts val="0"/>
                </a:spcBef>
                <a:spcAft>
                  <a:spcPts val="0"/>
                </a:spcAft>
              </a:pPr>
              <a:r>
                <a:rPr lang="en-US" sz="800" dirty="0" smtClean="0">
                  <a:solidFill>
                    <a:prstClr val="black"/>
                  </a:solidFill>
                  <a:latin typeface="Arial" panose="020B0604020202020204" pitchFamily="34" charset="0"/>
                  <a:cs typeface="Arial" panose="020B0604020202020204" pitchFamily="34" charset="0"/>
                </a:rPr>
                <a:t>Augean North Sea Services</a:t>
              </a:r>
              <a:endParaRPr lang="en-US" sz="800" dirty="0">
                <a:solidFill>
                  <a:prstClr val="black"/>
                </a:solidFill>
                <a:latin typeface="Arial" panose="020B0604020202020204" pitchFamily="34" charset="0"/>
                <a:cs typeface="Arial" panose="020B0604020202020204" pitchFamily="34" charset="0"/>
              </a:endParaRPr>
            </a:p>
          </p:txBody>
        </p:sp>
        <p:sp>
          <p:nvSpPr>
            <p:cNvPr id="51" name="TextBox 50"/>
            <p:cNvSpPr txBox="1"/>
            <p:nvPr/>
          </p:nvSpPr>
          <p:spPr>
            <a:xfrm>
              <a:off x="2590800" y="4362185"/>
              <a:ext cx="2015385" cy="415498"/>
            </a:xfrm>
            <a:prstGeom prst="rect">
              <a:avLst/>
            </a:prstGeom>
            <a:noFill/>
          </p:spPr>
          <p:txBody>
            <a:bodyPr wrap="square" rtlCol="0">
              <a:spAutoFit/>
            </a:bodyPr>
            <a:lstStyle/>
            <a:p>
              <a:pPr algn="r" fontAlgn="auto">
                <a:lnSpc>
                  <a:spcPct val="114000"/>
                </a:lnSpc>
                <a:spcBef>
                  <a:spcPts val="0"/>
                </a:spcBef>
                <a:spcAft>
                  <a:spcPts val="0"/>
                </a:spcAft>
              </a:pPr>
              <a:r>
                <a:rPr lang="en-US" sz="1000" b="1" dirty="0" smtClean="0">
                  <a:solidFill>
                    <a:srgbClr val="C0392B"/>
                  </a:solidFill>
                  <a:latin typeface="Arial" panose="020B0604020202020204" pitchFamily="34" charset="0"/>
                  <a:cs typeface="Arial" panose="020B0604020202020204" pitchFamily="34" charset="0"/>
                </a:rPr>
                <a:t>Crane Operator</a:t>
              </a:r>
            </a:p>
            <a:p>
              <a:pPr algn="r" fontAlgn="auto">
                <a:lnSpc>
                  <a:spcPct val="120000"/>
                </a:lnSpc>
                <a:spcBef>
                  <a:spcPts val="0"/>
                </a:spcBef>
                <a:spcAft>
                  <a:spcPts val="0"/>
                </a:spcAft>
              </a:pPr>
              <a:r>
                <a:rPr lang="en-US" sz="800" dirty="0" smtClean="0">
                  <a:solidFill>
                    <a:prstClr val="black"/>
                  </a:solidFill>
                  <a:latin typeface="Arial" panose="020B0604020202020204" pitchFamily="34" charset="0"/>
                  <a:cs typeface="Arial" panose="020B0604020202020204" pitchFamily="34" charset="0"/>
                </a:rPr>
                <a:t>Oilmac</a:t>
              </a:r>
              <a:endParaRPr lang="en-US" sz="800" dirty="0">
                <a:solidFill>
                  <a:prstClr val="black"/>
                </a:solidFill>
                <a:latin typeface="Arial" panose="020B0604020202020204" pitchFamily="34" charset="0"/>
                <a:cs typeface="Arial" panose="020B0604020202020204" pitchFamily="34" charset="0"/>
              </a:endParaRPr>
            </a:p>
          </p:txBody>
        </p:sp>
        <p:sp>
          <p:nvSpPr>
            <p:cNvPr id="52" name="TextBox 51"/>
            <p:cNvSpPr txBox="1"/>
            <p:nvPr/>
          </p:nvSpPr>
          <p:spPr>
            <a:xfrm>
              <a:off x="2590800" y="3689855"/>
              <a:ext cx="2015385" cy="415498"/>
            </a:xfrm>
            <a:prstGeom prst="rect">
              <a:avLst/>
            </a:prstGeom>
            <a:noFill/>
          </p:spPr>
          <p:txBody>
            <a:bodyPr wrap="square" rtlCol="0">
              <a:spAutoFit/>
            </a:bodyPr>
            <a:lstStyle/>
            <a:p>
              <a:pPr algn="r" fontAlgn="auto">
                <a:lnSpc>
                  <a:spcPct val="114000"/>
                </a:lnSpc>
                <a:spcBef>
                  <a:spcPts val="0"/>
                </a:spcBef>
                <a:spcAft>
                  <a:spcPts val="0"/>
                </a:spcAft>
              </a:pPr>
              <a:r>
                <a:rPr lang="en-US" sz="1000" b="1" dirty="0" smtClean="0">
                  <a:solidFill>
                    <a:srgbClr val="F39C12"/>
                  </a:solidFill>
                  <a:latin typeface="Arial" panose="020B0604020202020204" pitchFamily="34" charset="0"/>
                  <a:cs typeface="Arial" panose="020B0604020202020204" pitchFamily="34" charset="0"/>
                </a:rPr>
                <a:t>Demolition Contractor</a:t>
              </a:r>
            </a:p>
            <a:p>
              <a:pPr algn="r" fontAlgn="auto">
                <a:lnSpc>
                  <a:spcPct val="120000"/>
                </a:lnSpc>
                <a:spcBef>
                  <a:spcPts val="0"/>
                </a:spcBef>
                <a:spcAft>
                  <a:spcPts val="0"/>
                </a:spcAft>
              </a:pPr>
              <a:r>
                <a:rPr lang="en-US" sz="800" dirty="0" smtClean="0">
                  <a:solidFill>
                    <a:prstClr val="black"/>
                  </a:solidFill>
                  <a:latin typeface="Arial" panose="020B0604020202020204" pitchFamily="34" charset="0"/>
                  <a:cs typeface="Arial" panose="020B0604020202020204" pitchFamily="34" charset="0"/>
                </a:rPr>
                <a:t>Keltbray or Ship Recycler</a:t>
              </a:r>
              <a:endParaRPr lang="en-US" sz="800" dirty="0">
                <a:solidFill>
                  <a:prstClr val="black"/>
                </a:solidFill>
                <a:latin typeface="Arial" panose="020B0604020202020204" pitchFamily="34" charset="0"/>
                <a:cs typeface="Arial" panose="020B0604020202020204" pitchFamily="34" charset="0"/>
              </a:endParaRPr>
            </a:p>
          </p:txBody>
        </p:sp>
        <p:grpSp>
          <p:nvGrpSpPr>
            <p:cNvPr id="53" name="Group 52"/>
            <p:cNvGrpSpPr/>
            <p:nvPr/>
          </p:nvGrpSpPr>
          <p:grpSpPr>
            <a:xfrm>
              <a:off x="4635375" y="3170406"/>
              <a:ext cx="125951" cy="125951"/>
              <a:chOff x="4635375" y="2786901"/>
              <a:chExt cx="125951" cy="125951"/>
            </a:xfrm>
          </p:grpSpPr>
          <p:sp>
            <p:nvSpPr>
              <p:cNvPr id="54" name="Oval 53"/>
              <p:cNvSpPr/>
              <p:nvPr/>
            </p:nvSpPr>
            <p:spPr>
              <a:xfrm>
                <a:off x="4666034" y="2817560"/>
                <a:ext cx="64632" cy="64632"/>
              </a:xfrm>
              <a:prstGeom prst="ellipse">
                <a:avLst/>
              </a:prstGeom>
              <a:solidFill>
                <a:srgbClr val="9BBB5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55" name="Oval 54"/>
              <p:cNvSpPr/>
              <p:nvPr/>
            </p:nvSpPr>
            <p:spPr>
              <a:xfrm>
                <a:off x="4635375" y="2786901"/>
                <a:ext cx="125951" cy="125951"/>
              </a:xfrm>
              <a:prstGeom prst="ellipse">
                <a:avLst/>
              </a:prstGeom>
              <a:noFill/>
              <a:ln w="9525" cap="flat" cmpd="sng" algn="ctr">
                <a:solidFill>
                  <a:srgbClr val="9BBB5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56" name="Group 55"/>
            <p:cNvGrpSpPr/>
            <p:nvPr/>
          </p:nvGrpSpPr>
          <p:grpSpPr>
            <a:xfrm>
              <a:off x="4635375" y="2535092"/>
              <a:ext cx="125951" cy="125951"/>
              <a:chOff x="4635375" y="2786901"/>
              <a:chExt cx="125951" cy="125951"/>
            </a:xfrm>
          </p:grpSpPr>
          <p:sp>
            <p:nvSpPr>
              <p:cNvPr id="57" name="Oval 56"/>
              <p:cNvSpPr/>
              <p:nvPr/>
            </p:nvSpPr>
            <p:spPr>
              <a:xfrm>
                <a:off x="4666034" y="2817560"/>
                <a:ext cx="64632" cy="64632"/>
              </a:xfrm>
              <a:prstGeom prst="ellipse">
                <a:avLst/>
              </a:prstGeom>
              <a:solidFill>
                <a:srgbClr val="2980B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58" name="Oval 57"/>
              <p:cNvSpPr/>
              <p:nvPr/>
            </p:nvSpPr>
            <p:spPr>
              <a:xfrm>
                <a:off x="4635375" y="2786901"/>
                <a:ext cx="125951" cy="125951"/>
              </a:xfrm>
              <a:prstGeom prst="ellipse">
                <a:avLst/>
              </a:prstGeom>
              <a:noFill/>
              <a:ln w="9525" cap="flat" cmpd="sng" algn="ctr">
                <a:solidFill>
                  <a:srgbClr val="2980B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59" name="Group 58"/>
            <p:cNvGrpSpPr/>
            <p:nvPr/>
          </p:nvGrpSpPr>
          <p:grpSpPr>
            <a:xfrm>
              <a:off x="4635375" y="1915445"/>
              <a:ext cx="125951" cy="125951"/>
              <a:chOff x="4635375" y="2786901"/>
              <a:chExt cx="125951" cy="125951"/>
            </a:xfrm>
          </p:grpSpPr>
          <p:sp>
            <p:nvSpPr>
              <p:cNvPr id="60" name="Oval 59"/>
              <p:cNvSpPr/>
              <p:nvPr/>
            </p:nvSpPr>
            <p:spPr>
              <a:xfrm>
                <a:off x="4666034" y="2817560"/>
                <a:ext cx="64632" cy="64632"/>
              </a:xfrm>
              <a:prstGeom prst="ellipse">
                <a:avLst/>
              </a:prstGeom>
              <a:solidFill>
                <a:srgbClr val="16A08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61" name="Oval 60"/>
              <p:cNvSpPr/>
              <p:nvPr/>
            </p:nvSpPr>
            <p:spPr>
              <a:xfrm>
                <a:off x="4635375" y="2786901"/>
                <a:ext cx="125951" cy="125951"/>
              </a:xfrm>
              <a:prstGeom prst="ellipse">
                <a:avLst/>
              </a:prstGeom>
              <a:noFill/>
              <a:ln w="9525" cap="flat" cmpd="sng" algn="ctr">
                <a:solidFill>
                  <a:srgbClr val="16A08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62" name="Group 61"/>
            <p:cNvGrpSpPr/>
            <p:nvPr/>
          </p:nvGrpSpPr>
          <p:grpSpPr>
            <a:xfrm>
              <a:off x="4635375" y="3769898"/>
              <a:ext cx="125951" cy="125951"/>
              <a:chOff x="4635375" y="2786901"/>
              <a:chExt cx="125951" cy="125951"/>
            </a:xfrm>
          </p:grpSpPr>
          <p:sp>
            <p:nvSpPr>
              <p:cNvPr id="63" name="Oval 62"/>
              <p:cNvSpPr/>
              <p:nvPr/>
            </p:nvSpPr>
            <p:spPr>
              <a:xfrm>
                <a:off x="4666034" y="2817560"/>
                <a:ext cx="64632" cy="64632"/>
              </a:xfrm>
              <a:prstGeom prst="ellipse">
                <a:avLst/>
              </a:prstGeom>
              <a:solidFill>
                <a:srgbClr val="F39C1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64" name="Oval 63"/>
              <p:cNvSpPr/>
              <p:nvPr/>
            </p:nvSpPr>
            <p:spPr>
              <a:xfrm>
                <a:off x="4635375" y="2786901"/>
                <a:ext cx="125951" cy="125951"/>
              </a:xfrm>
              <a:prstGeom prst="ellipse">
                <a:avLst/>
              </a:prstGeom>
              <a:noFill/>
              <a:ln w="9525" cap="flat" cmpd="sng" algn="ctr">
                <a:solidFill>
                  <a:srgbClr val="F39C1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65" name="Group 64"/>
            <p:cNvGrpSpPr/>
            <p:nvPr/>
          </p:nvGrpSpPr>
          <p:grpSpPr>
            <a:xfrm>
              <a:off x="4635375" y="4443795"/>
              <a:ext cx="125951" cy="125951"/>
              <a:chOff x="4635375" y="2786901"/>
              <a:chExt cx="125951" cy="125951"/>
            </a:xfrm>
          </p:grpSpPr>
          <p:sp>
            <p:nvSpPr>
              <p:cNvPr id="66" name="Oval 65"/>
              <p:cNvSpPr/>
              <p:nvPr/>
            </p:nvSpPr>
            <p:spPr>
              <a:xfrm>
                <a:off x="4666034" y="2817560"/>
                <a:ext cx="64632" cy="64632"/>
              </a:xfrm>
              <a:prstGeom prst="ellipse">
                <a:avLst/>
              </a:prstGeom>
              <a:solidFill>
                <a:srgbClr val="C0392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67" name="Oval 66"/>
              <p:cNvSpPr/>
              <p:nvPr/>
            </p:nvSpPr>
            <p:spPr>
              <a:xfrm>
                <a:off x="4635375" y="2786901"/>
                <a:ext cx="125951" cy="125951"/>
              </a:xfrm>
              <a:prstGeom prst="ellipse">
                <a:avLst/>
              </a:prstGeom>
              <a:noFill/>
              <a:ln w="9525" cap="flat" cmpd="sng" algn="ctr">
                <a:solidFill>
                  <a:srgbClr val="C0392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grpSp>
      </p:grpSp>
      <p:sp>
        <p:nvSpPr>
          <p:cNvPr id="68" name="TextBox 67"/>
          <p:cNvSpPr txBox="1"/>
          <p:nvPr/>
        </p:nvSpPr>
        <p:spPr>
          <a:xfrm>
            <a:off x="107504" y="1393606"/>
            <a:ext cx="1921987" cy="3046988"/>
          </a:xfrm>
          <a:prstGeom prst="rect">
            <a:avLst/>
          </a:prstGeom>
          <a:noFill/>
        </p:spPr>
        <p:txBody>
          <a:bodyPr wrap="square" rtlCol="0">
            <a:spAutoFit/>
          </a:bodyPr>
          <a:lstStyle/>
          <a:p>
            <a:pPr fontAlgn="auto">
              <a:lnSpc>
                <a:spcPct val="120000"/>
              </a:lnSpc>
              <a:spcBef>
                <a:spcPts val="0"/>
              </a:spcBef>
              <a:spcAft>
                <a:spcPts val="0"/>
              </a:spcAft>
            </a:pPr>
            <a:r>
              <a:rPr lang="en-US" sz="1000" dirty="0" smtClean="0">
                <a:solidFill>
                  <a:srgbClr val="000066"/>
                </a:solidFill>
                <a:latin typeface="Arial" panose="020B0604020202020204" pitchFamily="34" charset="0"/>
                <a:cs typeface="Arial" panose="020B0604020202020204" pitchFamily="34" charset="0"/>
              </a:rPr>
              <a:t>The progress to date has been focused on developing the capability to bring to the market an Onshore Disposal Yard.</a:t>
            </a:r>
          </a:p>
          <a:p>
            <a:pPr fontAlgn="auto">
              <a:lnSpc>
                <a:spcPct val="120000"/>
              </a:lnSpc>
              <a:spcBef>
                <a:spcPts val="0"/>
              </a:spcBef>
              <a:spcAft>
                <a:spcPts val="0"/>
              </a:spcAft>
            </a:pPr>
            <a:endParaRPr lang="en-US" sz="1000" dirty="0">
              <a:solidFill>
                <a:srgbClr val="000066"/>
              </a:solidFill>
              <a:latin typeface="Arial" panose="020B0604020202020204" pitchFamily="34" charset="0"/>
              <a:cs typeface="Arial" panose="020B0604020202020204" pitchFamily="34" charset="0"/>
            </a:endParaRPr>
          </a:p>
          <a:p>
            <a:pPr fontAlgn="auto">
              <a:lnSpc>
                <a:spcPct val="120000"/>
              </a:lnSpc>
              <a:spcBef>
                <a:spcPts val="0"/>
              </a:spcBef>
              <a:spcAft>
                <a:spcPts val="0"/>
              </a:spcAft>
            </a:pPr>
            <a:r>
              <a:rPr lang="en-US" sz="1000" dirty="0" smtClean="0">
                <a:solidFill>
                  <a:srgbClr val="000066"/>
                </a:solidFill>
                <a:latin typeface="Arial" panose="020B0604020202020204" pitchFamily="34" charset="0"/>
                <a:cs typeface="Arial" panose="020B0604020202020204" pitchFamily="34" charset="0"/>
              </a:rPr>
              <a:t>The reality is that this offering will contract with </a:t>
            </a:r>
            <a:r>
              <a:rPr lang="en-US" sz="1000" dirty="0">
                <a:solidFill>
                  <a:srgbClr val="000066"/>
                </a:solidFill>
                <a:latin typeface="Arial" panose="020B0604020202020204" pitchFamily="34" charset="0"/>
                <a:cs typeface="Arial" panose="020B0604020202020204" pitchFamily="34" charset="0"/>
              </a:rPr>
              <a:t>a</a:t>
            </a:r>
            <a:r>
              <a:rPr lang="en-US" sz="1000" dirty="0" smtClean="0">
                <a:solidFill>
                  <a:srgbClr val="000066"/>
                </a:solidFill>
                <a:latin typeface="Arial" panose="020B0604020202020204" pitchFamily="34" charset="0"/>
                <a:cs typeface="Arial" panose="020B0604020202020204" pitchFamily="34" charset="0"/>
              </a:rPr>
              <a:t> Tier 1 vessel owner.</a:t>
            </a:r>
          </a:p>
          <a:p>
            <a:pPr fontAlgn="auto">
              <a:lnSpc>
                <a:spcPct val="120000"/>
              </a:lnSpc>
              <a:spcBef>
                <a:spcPts val="0"/>
              </a:spcBef>
              <a:spcAft>
                <a:spcPts val="0"/>
              </a:spcAft>
            </a:pPr>
            <a:endParaRPr lang="en-US" sz="1000" dirty="0">
              <a:solidFill>
                <a:srgbClr val="000066"/>
              </a:solidFill>
              <a:latin typeface="Arial" panose="020B0604020202020204" pitchFamily="34" charset="0"/>
              <a:cs typeface="Arial" panose="020B0604020202020204" pitchFamily="34" charset="0"/>
            </a:endParaRPr>
          </a:p>
          <a:p>
            <a:pPr fontAlgn="auto">
              <a:lnSpc>
                <a:spcPct val="120000"/>
              </a:lnSpc>
              <a:spcBef>
                <a:spcPts val="0"/>
              </a:spcBef>
              <a:spcAft>
                <a:spcPts val="0"/>
              </a:spcAft>
            </a:pPr>
            <a:r>
              <a:rPr lang="en-US" sz="1000" dirty="0" smtClean="0">
                <a:solidFill>
                  <a:srgbClr val="000066"/>
                </a:solidFill>
                <a:latin typeface="Arial" panose="020B0604020202020204" pitchFamily="34" charset="0"/>
                <a:cs typeface="Arial" panose="020B0604020202020204" pitchFamily="34" charset="0"/>
              </a:rPr>
              <a:t>The Operator contracting preference is to issue a single disposal contract. This strategy is continued down through the supply chain.</a:t>
            </a:r>
          </a:p>
          <a:p>
            <a:pPr fontAlgn="auto">
              <a:lnSpc>
                <a:spcPct val="120000"/>
              </a:lnSpc>
              <a:spcBef>
                <a:spcPts val="0"/>
              </a:spcBef>
              <a:spcAft>
                <a:spcPts val="0"/>
              </a:spcAft>
            </a:pPr>
            <a:endParaRPr lang="en-US" sz="1000" dirty="0">
              <a:solidFill>
                <a:srgbClr val="000066"/>
              </a:solidFill>
              <a:latin typeface="Arial" panose="020B0604020202020204" pitchFamily="34" charset="0"/>
              <a:cs typeface="Arial" panose="020B0604020202020204" pitchFamily="34" charset="0"/>
            </a:endParaRPr>
          </a:p>
        </p:txBody>
      </p:sp>
      <p:cxnSp>
        <p:nvCxnSpPr>
          <p:cNvPr id="69" name="Straight Connector 68"/>
          <p:cNvCxnSpPr/>
          <p:nvPr/>
        </p:nvCxnSpPr>
        <p:spPr>
          <a:xfrm>
            <a:off x="2051720" y="1821152"/>
            <a:ext cx="0" cy="3039103"/>
          </a:xfrm>
          <a:prstGeom prst="line">
            <a:avLst/>
          </a:prstGeom>
          <a:noFill/>
          <a:ln w="3175" cap="flat" cmpd="sng" algn="ctr">
            <a:solidFill>
              <a:srgbClr val="95A5A6"/>
            </a:solidFill>
            <a:prstDash val="solid"/>
          </a:ln>
          <a:effectLst/>
        </p:spPr>
      </p:cxnSp>
      <p:sp>
        <p:nvSpPr>
          <p:cNvPr id="71" name="Rectangle 70"/>
          <p:cNvSpPr/>
          <p:nvPr/>
        </p:nvSpPr>
        <p:spPr>
          <a:xfrm>
            <a:off x="4051543" y="1225140"/>
            <a:ext cx="1040914" cy="283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6891" y="2785393"/>
            <a:ext cx="896937"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 name="TextBox 79"/>
          <p:cNvSpPr txBox="1"/>
          <p:nvPr/>
        </p:nvSpPr>
        <p:spPr>
          <a:xfrm>
            <a:off x="1922459" y="3569607"/>
            <a:ext cx="1328970" cy="415498"/>
          </a:xfrm>
          <a:prstGeom prst="rect">
            <a:avLst/>
          </a:prstGeom>
          <a:noFill/>
        </p:spPr>
        <p:txBody>
          <a:bodyPr wrap="square" rtlCol="0">
            <a:spAutoFit/>
          </a:bodyPr>
          <a:lstStyle/>
          <a:p>
            <a:pPr algn="ctr" fontAlgn="auto">
              <a:lnSpc>
                <a:spcPct val="114000"/>
              </a:lnSpc>
              <a:spcBef>
                <a:spcPts val="0"/>
              </a:spcBef>
              <a:spcAft>
                <a:spcPts val="0"/>
              </a:spcAft>
            </a:pPr>
            <a:r>
              <a:rPr lang="en-US" sz="1000" b="1" dirty="0" smtClean="0">
                <a:solidFill>
                  <a:srgbClr val="C0392B"/>
                </a:solidFill>
                <a:latin typeface="Arial" panose="020B0604020202020204" pitchFamily="34" charset="0"/>
                <a:cs typeface="Arial" panose="020B0604020202020204" pitchFamily="34" charset="0"/>
              </a:rPr>
              <a:t>Customer</a:t>
            </a:r>
          </a:p>
          <a:p>
            <a:pPr algn="ctr" fontAlgn="auto">
              <a:lnSpc>
                <a:spcPct val="120000"/>
              </a:lnSpc>
              <a:spcBef>
                <a:spcPts val="0"/>
              </a:spcBef>
              <a:spcAft>
                <a:spcPts val="0"/>
              </a:spcAft>
            </a:pPr>
            <a:r>
              <a:rPr lang="en-US" sz="800" b="1" dirty="0" smtClean="0">
                <a:solidFill>
                  <a:srgbClr val="000066"/>
                </a:solidFill>
                <a:latin typeface="Arial" panose="020B0604020202020204" pitchFamily="34" charset="0"/>
                <a:cs typeface="Arial" panose="020B0604020202020204" pitchFamily="34" charset="0"/>
              </a:rPr>
              <a:t>Tier 1 Vessel Owner</a:t>
            </a:r>
            <a:endParaRPr lang="en-US" sz="800" b="1" dirty="0">
              <a:solidFill>
                <a:srgbClr val="000066"/>
              </a:solidFill>
              <a:latin typeface="Arial" panose="020B0604020202020204" pitchFamily="34" charset="0"/>
              <a:cs typeface="Arial" panose="020B0604020202020204" pitchFamily="34" charset="0"/>
            </a:endParaRPr>
          </a:p>
        </p:txBody>
      </p:sp>
      <p:sp>
        <p:nvSpPr>
          <p:cNvPr id="4" name="Rectangle 3"/>
          <p:cNvSpPr/>
          <p:nvPr/>
        </p:nvSpPr>
        <p:spPr>
          <a:xfrm>
            <a:off x="2288768" y="5106319"/>
            <a:ext cx="4572000" cy="757130"/>
          </a:xfrm>
          <a:prstGeom prst="rect">
            <a:avLst/>
          </a:prstGeom>
        </p:spPr>
        <p:txBody>
          <a:bodyPr>
            <a:spAutoFit/>
          </a:bodyPr>
          <a:lstStyle/>
          <a:p>
            <a:pPr algn="ctr" fontAlgn="auto">
              <a:lnSpc>
                <a:spcPct val="120000"/>
              </a:lnSpc>
              <a:spcBef>
                <a:spcPts val="0"/>
              </a:spcBef>
              <a:spcAft>
                <a:spcPts val="0"/>
              </a:spcAft>
            </a:pPr>
            <a:r>
              <a:rPr lang="en-US" b="1" i="1" dirty="0">
                <a:solidFill>
                  <a:srgbClr val="000066"/>
                </a:solidFill>
                <a:latin typeface="Arial" panose="020B0604020202020204" pitchFamily="34" charset="0"/>
                <a:cs typeface="Arial" panose="020B0604020202020204" pitchFamily="34" charset="0"/>
              </a:rPr>
              <a:t>The challenge is </a:t>
            </a:r>
            <a:r>
              <a:rPr lang="en-US" b="1" i="1" dirty="0" smtClean="0">
                <a:solidFill>
                  <a:srgbClr val="000066"/>
                </a:solidFill>
                <a:latin typeface="Arial" panose="020B0604020202020204" pitchFamily="34" charset="0"/>
                <a:cs typeface="Arial" panose="020B0604020202020204" pitchFamily="34" charset="0"/>
              </a:rPr>
              <a:t>how </a:t>
            </a:r>
            <a:r>
              <a:rPr lang="en-US" b="1" i="1" dirty="0">
                <a:solidFill>
                  <a:srgbClr val="000066"/>
                </a:solidFill>
                <a:latin typeface="Arial" panose="020B0604020202020204" pitchFamily="34" charset="0"/>
                <a:cs typeface="Arial" panose="020B0604020202020204" pitchFamily="34" charset="0"/>
              </a:rPr>
              <a:t>to bring a single offering from multiple </a:t>
            </a:r>
            <a:r>
              <a:rPr lang="en-US" b="1" i="1" dirty="0" smtClean="0">
                <a:solidFill>
                  <a:srgbClr val="000066"/>
                </a:solidFill>
                <a:latin typeface="Arial" panose="020B0604020202020204" pitchFamily="34" charset="0"/>
                <a:cs typeface="Arial" panose="020B0604020202020204" pitchFamily="34" charset="0"/>
              </a:rPr>
              <a:t>companies</a:t>
            </a:r>
            <a:endParaRPr lang="en-US" b="1" i="1" dirty="0">
              <a:solidFill>
                <a:srgbClr val="000066"/>
              </a:solidFill>
              <a:latin typeface="Arial" panose="020B0604020202020204" pitchFamily="34" charset="0"/>
              <a:cs typeface="Arial" panose="020B0604020202020204" pitchFamily="34" charset="0"/>
            </a:endParaRPr>
          </a:p>
        </p:txBody>
      </p:sp>
      <p:grpSp>
        <p:nvGrpSpPr>
          <p:cNvPr id="70" name="Group 69"/>
          <p:cNvGrpSpPr/>
          <p:nvPr/>
        </p:nvGrpSpPr>
        <p:grpSpPr>
          <a:xfrm>
            <a:off x="-11335" y="6356352"/>
            <a:ext cx="4160347" cy="513450"/>
            <a:chOff x="-11335" y="6356352"/>
            <a:chExt cx="4160347" cy="513450"/>
          </a:xfrm>
        </p:grpSpPr>
        <p:sp>
          <p:nvSpPr>
            <p:cNvPr id="72" name="Rectangle 71"/>
            <p:cNvSpPr/>
            <p:nvPr/>
          </p:nvSpPr>
          <p:spPr>
            <a:xfrm>
              <a:off x="-11335" y="6356352"/>
              <a:ext cx="633239" cy="51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p:cNvSpPr/>
            <p:nvPr/>
          </p:nvSpPr>
          <p:spPr>
            <a:xfrm>
              <a:off x="621904" y="6573150"/>
              <a:ext cx="3527108" cy="296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4" name="Picture 73"/>
          <p:cNvPicPr/>
          <p:nvPr/>
        </p:nvPicPr>
        <p:blipFill>
          <a:blip r:embed="rId3"/>
          <a:stretch>
            <a:fillRect/>
          </a:stretch>
        </p:blipFill>
        <p:spPr>
          <a:xfrm>
            <a:off x="15247" y="6309320"/>
            <a:ext cx="633601" cy="534145"/>
          </a:xfrm>
          <a:prstGeom prst="rect">
            <a:avLst/>
          </a:prstGeom>
        </p:spPr>
      </p:pic>
    </p:spTree>
    <p:extLst>
      <p:ext uri="{BB962C8B-B14F-4D97-AF65-F5344CB8AC3E}">
        <p14:creationId xmlns:p14="http://schemas.microsoft.com/office/powerpoint/2010/main" val="17730595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Contracting Options</a:t>
            </a:r>
            <a:endParaRPr lang="en-GB" dirty="0"/>
          </a:p>
        </p:txBody>
      </p:sp>
      <p:sp>
        <p:nvSpPr>
          <p:cNvPr id="3" name="Slide Number Placeholder 2"/>
          <p:cNvSpPr>
            <a:spLocks noGrp="1"/>
          </p:cNvSpPr>
          <p:nvPr>
            <p:ph type="sldNum" sz="quarter" idx="11"/>
          </p:nvPr>
        </p:nvSpPr>
        <p:spPr/>
        <p:txBody>
          <a:bodyPr/>
          <a:lstStyle/>
          <a:p>
            <a:pPr>
              <a:defRPr/>
            </a:pPr>
            <a:fld id="{0B62ED34-0D7F-47A2-9D44-A804AAFAB212}" type="slidenum">
              <a:rPr lang="en-GB" smtClean="0"/>
              <a:pPr>
                <a:defRPr/>
              </a:pPr>
              <a:t>15</a:t>
            </a:fld>
            <a:endParaRPr lang="en-GB" dirty="0"/>
          </a:p>
        </p:txBody>
      </p:sp>
      <p:grpSp>
        <p:nvGrpSpPr>
          <p:cNvPr id="67" name="Group 66"/>
          <p:cNvGrpSpPr/>
          <p:nvPr/>
        </p:nvGrpSpPr>
        <p:grpSpPr>
          <a:xfrm>
            <a:off x="7241152" y="1456734"/>
            <a:ext cx="1867352" cy="568110"/>
            <a:chOff x="611068" y="1099026"/>
            <a:chExt cx="2102220" cy="568110"/>
          </a:xfrm>
        </p:grpSpPr>
        <p:sp>
          <p:nvSpPr>
            <p:cNvPr id="68" name="TextBox 67"/>
            <p:cNvSpPr txBox="1"/>
            <p:nvPr/>
          </p:nvSpPr>
          <p:spPr>
            <a:xfrm>
              <a:off x="1219200" y="1099026"/>
              <a:ext cx="1494088" cy="548483"/>
            </a:xfrm>
            <a:prstGeom prst="rect">
              <a:avLst/>
            </a:prstGeom>
            <a:noFill/>
          </p:spPr>
          <p:txBody>
            <a:bodyPr wrap="square" rtlCol="0">
              <a:spAutoFit/>
            </a:bodyPr>
            <a:lstStyle/>
            <a:p>
              <a:pPr marL="0" marR="0" lvl="0" indent="0" defTabSz="914400" eaLnBrk="1" fontAlgn="auto" latinLnBrk="0" hangingPunct="1">
                <a:lnSpc>
                  <a:spcPct val="114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000066"/>
                  </a:solidFill>
                  <a:effectLst/>
                  <a:uLnTx/>
                  <a:uFillTx/>
                  <a:latin typeface="Arial" panose="020B0604020202020204" pitchFamily="34" charset="0"/>
                  <a:cs typeface="Arial" panose="020B0604020202020204" pitchFamily="34" charset="0"/>
                </a:rPr>
                <a:t>Option 1</a:t>
              </a:r>
            </a:p>
            <a:p>
              <a:pPr marL="0" marR="0" lvl="0" indent="0" defTabSz="914400" eaLnBrk="1" fontAlgn="auto" latinLnBrk="0" hangingPunct="1">
                <a:lnSpc>
                  <a:spcPct val="114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rgbClr val="000066"/>
                  </a:solidFill>
                  <a:effectLst/>
                  <a:uLnTx/>
                  <a:uFillTx/>
                  <a:latin typeface="Arial" panose="020B0604020202020204" pitchFamily="34" charset="0"/>
                  <a:cs typeface="Arial" panose="020B0604020202020204" pitchFamily="34" charset="0"/>
                </a:rPr>
                <a:t>Forth Ports is principle</a:t>
              </a:r>
              <a:r>
                <a:rPr kumimoji="0" lang="en-US" sz="800" b="0" i="0" u="none" strike="noStrike" kern="0" cap="none" spc="0" normalizeH="0" noProof="0" dirty="0" smtClean="0">
                  <a:ln>
                    <a:noFill/>
                  </a:ln>
                  <a:solidFill>
                    <a:srgbClr val="000066"/>
                  </a:solidFill>
                  <a:effectLst/>
                  <a:uLnTx/>
                  <a:uFillTx/>
                  <a:latin typeface="Arial" panose="020B0604020202020204" pitchFamily="34" charset="0"/>
                  <a:cs typeface="Arial" panose="020B0604020202020204" pitchFamily="34" charset="0"/>
                </a:rPr>
                <a:t> contractor to Tier 1</a:t>
              </a:r>
              <a:endParaRPr kumimoji="0" lang="en-US" sz="800" b="0" i="0" u="none" strike="noStrike" kern="0" cap="none" spc="0" normalizeH="0" baseline="0" noProof="0" dirty="0" smtClean="0">
                <a:ln>
                  <a:noFill/>
                </a:ln>
                <a:solidFill>
                  <a:srgbClr val="000066"/>
                </a:solidFill>
                <a:effectLst/>
                <a:uLnTx/>
                <a:uFillTx/>
                <a:latin typeface="Arial" panose="020B0604020202020204" pitchFamily="34" charset="0"/>
                <a:cs typeface="Arial" panose="020B0604020202020204" pitchFamily="34" charset="0"/>
              </a:endParaRPr>
            </a:p>
          </p:txBody>
        </p:sp>
        <p:grpSp>
          <p:nvGrpSpPr>
            <p:cNvPr id="69" name="Group 68"/>
            <p:cNvGrpSpPr/>
            <p:nvPr/>
          </p:nvGrpSpPr>
          <p:grpSpPr>
            <a:xfrm>
              <a:off x="611068" y="1166385"/>
              <a:ext cx="636828" cy="500751"/>
              <a:chOff x="611068" y="1166385"/>
              <a:chExt cx="636828" cy="500751"/>
            </a:xfrm>
          </p:grpSpPr>
          <p:pic>
            <p:nvPicPr>
              <p:cNvPr id="70" name="Picture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068" y="1571381"/>
                <a:ext cx="636828" cy="95755"/>
              </a:xfrm>
              <a:prstGeom prst="rect">
                <a:avLst/>
              </a:prstGeom>
            </p:spPr>
          </p:pic>
          <p:sp>
            <p:nvSpPr>
              <p:cNvPr id="71" name="Oval 70"/>
              <p:cNvSpPr/>
              <p:nvPr/>
            </p:nvSpPr>
            <p:spPr>
              <a:xfrm>
                <a:off x="703408" y="1166385"/>
                <a:ext cx="447387" cy="447387"/>
              </a:xfrm>
              <a:prstGeom prst="ellipse">
                <a:avLst/>
              </a:prstGeom>
              <a:solidFill>
                <a:sysClr val="window" lastClr="FFFFFF"/>
              </a:solidFill>
              <a:ln w="25400" cap="flat" cmpd="sng" algn="ctr">
                <a:solidFill>
                  <a:srgbClr val="16A08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grpSp>
      </p:grpSp>
      <p:grpSp>
        <p:nvGrpSpPr>
          <p:cNvPr id="73" name="Group 72"/>
          <p:cNvGrpSpPr/>
          <p:nvPr/>
        </p:nvGrpSpPr>
        <p:grpSpPr>
          <a:xfrm>
            <a:off x="3538397" y="1457647"/>
            <a:ext cx="3094038" cy="1611313"/>
            <a:chOff x="3455988" y="1165093"/>
            <a:chExt cx="3094038" cy="1611313"/>
          </a:xfrm>
        </p:grpSpPr>
        <p:grpSp>
          <p:nvGrpSpPr>
            <p:cNvPr id="74" name="Group 73"/>
            <p:cNvGrpSpPr/>
            <p:nvPr/>
          </p:nvGrpSpPr>
          <p:grpSpPr>
            <a:xfrm>
              <a:off x="3455988" y="1165093"/>
              <a:ext cx="3094038" cy="1611313"/>
              <a:chOff x="3455988" y="1165093"/>
              <a:chExt cx="3094038" cy="1611313"/>
            </a:xfrm>
          </p:grpSpPr>
          <p:sp>
            <p:nvSpPr>
              <p:cNvPr id="76" name="Freeform 75"/>
              <p:cNvSpPr>
                <a:spLocks/>
              </p:cNvSpPr>
              <p:nvPr/>
            </p:nvSpPr>
            <p:spPr bwMode="auto">
              <a:xfrm>
                <a:off x="3911600" y="2724018"/>
                <a:ext cx="22225" cy="52388"/>
              </a:xfrm>
              <a:custGeom>
                <a:avLst/>
                <a:gdLst>
                  <a:gd name="T0" fmla="*/ 0 w 14"/>
                  <a:gd name="T1" fmla="*/ 0 h 33"/>
                  <a:gd name="T2" fmla="*/ 0 w 14"/>
                  <a:gd name="T3" fmla="*/ 0 h 33"/>
                  <a:gd name="T4" fmla="*/ 14 w 14"/>
                  <a:gd name="T5" fmla="*/ 33 h 33"/>
                  <a:gd name="T6" fmla="*/ 14 w 14"/>
                  <a:gd name="T7" fmla="*/ 33 h 33"/>
                  <a:gd name="T8" fmla="*/ 14 w 14"/>
                  <a:gd name="T9" fmla="*/ 33 h 33"/>
                  <a:gd name="T10" fmla="*/ 14 w 14"/>
                  <a:gd name="T11" fmla="*/ 33 h 33"/>
                  <a:gd name="T12" fmla="*/ 0 w 14"/>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4" h="33">
                    <a:moveTo>
                      <a:pt x="0" y="0"/>
                    </a:moveTo>
                    <a:cubicBezTo>
                      <a:pt x="0" y="0"/>
                      <a:pt x="0" y="0"/>
                      <a:pt x="0" y="0"/>
                    </a:cubicBezTo>
                    <a:cubicBezTo>
                      <a:pt x="4" y="11"/>
                      <a:pt x="9" y="22"/>
                      <a:pt x="14" y="33"/>
                    </a:cubicBezTo>
                    <a:cubicBezTo>
                      <a:pt x="14" y="33"/>
                      <a:pt x="14" y="33"/>
                      <a:pt x="14" y="33"/>
                    </a:cubicBezTo>
                    <a:cubicBezTo>
                      <a:pt x="14" y="33"/>
                      <a:pt x="14" y="33"/>
                      <a:pt x="14" y="33"/>
                    </a:cubicBezTo>
                    <a:cubicBezTo>
                      <a:pt x="14" y="33"/>
                      <a:pt x="14" y="33"/>
                      <a:pt x="14" y="33"/>
                    </a:cubicBezTo>
                    <a:cubicBezTo>
                      <a:pt x="9" y="22"/>
                      <a:pt x="4" y="11"/>
                      <a:pt x="0" y="0"/>
                    </a:cubicBezTo>
                  </a:path>
                </a:pathLst>
              </a:custGeom>
              <a:solidFill>
                <a:srgbClr val="00090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77" name="Freeform 76"/>
              <p:cNvSpPr>
                <a:spLocks/>
              </p:cNvSpPr>
              <p:nvPr/>
            </p:nvSpPr>
            <p:spPr bwMode="auto">
              <a:xfrm>
                <a:off x="3486150" y="2724018"/>
                <a:ext cx="14288" cy="52388"/>
              </a:xfrm>
              <a:custGeom>
                <a:avLst/>
                <a:gdLst>
                  <a:gd name="T0" fmla="*/ 0 w 9"/>
                  <a:gd name="T1" fmla="*/ 0 h 33"/>
                  <a:gd name="T2" fmla="*/ 0 w 9"/>
                  <a:gd name="T3" fmla="*/ 0 h 33"/>
                  <a:gd name="T4" fmla="*/ 9 w 9"/>
                  <a:gd name="T5" fmla="*/ 33 h 33"/>
                  <a:gd name="T6" fmla="*/ 9 w 9"/>
                  <a:gd name="T7" fmla="*/ 33 h 33"/>
                  <a:gd name="T8" fmla="*/ 0 w 9"/>
                  <a:gd name="T9" fmla="*/ 0 h 33"/>
                </a:gdLst>
                <a:ahLst/>
                <a:cxnLst>
                  <a:cxn ang="0">
                    <a:pos x="T0" y="T1"/>
                  </a:cxn>
                  <a:cxn ang="0">
                    <a:pos x="T2" y="T3"/>
                  </a:cxn>
                  <a:cxn ang="0">
                    <a:pos x="T4" y="T5"/>
                  </a:cxn>
                  <a:cxn ang="0">
                    <a:pos x="T6" y="T7"/>
                  </a:cxn>
                  <a:cxn ang="0">
                    <a:pos x="T8" y="T9"/>
                  </a:cxn>
                </a:cxnLst>
                <a:rect l="0" t="0" r="r" b="b"/>
                <a:pathLst>
                  <a:path w="9" h="33">
                    <a:moveTo>
                      <a:pt x="0" y="0"/>
                    </a:moveTo>
                    <a:cubicBezTo>
                      <a:pt x="0" y="0"/>
                      <a:pt x="0" y="0"/>
                      <a:pt x="0" y="0"/>
                    </a:cubicBezTo>
                    <a:cubicBezTo>
                      <a:pt x="3" y="11"/>
                      <a:pt x="6" y="22"/>
                      <a:pt x="9" y="33"/>
                    </a:cubicBezTo>
                    <a:cubicBezTo>
                      <a:pt x="9" y="33"/>
                      <a:pt x="9" y="33"/>
                      <a:pt x="9" y="33"/>
                    </a:cubicBezTo>
                    <a:cubicBezTo>
                      <a:pt x="6" y="22"/>
                      <a:pt x="3" y="11"/>
                      <a:pt x="0" y="0"/>
                    </a:cubicBezTo>
                  </a:path>
                </a:pathLst>
              </a:custGeom>
              <a:solidFill>
                <a:srgbClr val="373535"/>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grpSp>
            <p:nvGrpSpPr>
              <p:cNvPr id="78" name="Group 77"/>
              <p:cNvGrpSpPr/>
              <p:nvPr/>
            </p:nvGrpSpPr>
            <p:grpSpPr>
              <a:xfrm>
                <a:off x="3455988" y="1165093"/>
                <a:ext cx="3094038" cy="1611313"/>
                <a:chOff x="3455988" y="1122363"/>
                <a:chExt cx="3094038" cy="1611313"/>
              </a:xfrm>
            </p:grpSpPr>
            <p:sp>
              <p:nvSpPr>
                <p:cNvPr id="79" name="Freeform 7"/>
                <p:cNvSpPr>
                  <a:spLocks/>
                </p:cNvSpPr>
                <p:nvPr/>
              </p:nvSpPr>
              <p:spPr bwMode="auto">
                <a:xfrm>
                  <a:off x="3455988" y="1122363"/>
                  <a:ext cx="3094038" cy="1611313"/>
                </a:xfrm>
                <a:custGeom>
                  <a:avLst/>
                  <a:gdLst>
                    <a:gd name="T0" fmla="*/ 1682 w 1946"/>
                    <a:gd name="T1" fmla="*/ 0 h 1013"/>
                    <a:gd name="T2" fmla="*/ 1682 w 1946"/>
                    <a:gd name="T3" fmla="*/ 112 h 1013"/>
                    <a:gd name="T4" fmla="*/ 703 w 1946"/>
                    <a:gd name="T5" fmla="*/ 112 h 1013"/>
                    <a:gd name="T6" fmla="*/ 0 w 1946"/>
                    <a:gd name="T7" fmla="*/ 815 h 1013"/>
                    <a:gd name="T8" fmla="*/ 28 w 1946"/>
                    <a:gd name="T9" fmla="*/ 1013 h 1013"/>
                    <a:gd name="T10" fmla="*/ 301 w 1946"/>
                    <a:gd name="T11" fmla="*/ 1013 h 1013"/>
                    <a:gd name="T12" fmla="*/ 255 w 1946"/>
                    <a:gd name="T13" fmla="*/ 815 h 1013"/>
                    <a:gd name="T14" fmla="*/ 703 w 1946"/>
                    <a:gd name="T15" fmla="*/ 368 h 1013"/>
                    <a:gd name="T16" fmla="*/ 1682 w 1946"/>
                    <a:gd name="T17" fmla="*/ 368 h 1013"/>
                    <a:gd name="T18" fmla="*/ 1682 w 1946"/>
                    <a:gd name="T19" fmla="*/ 481 h 1013"/>
                    <a:gd name="T20" fmla="*/ 1946 w 1946"/>
                    <a:gd name="T21" fmla="*/ 241 h 1013"/>
                    <a:gd name="T22" fmla="*/ 1682 w 1946"/>
                    <a:gd name="T23" fmla="*/ 0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6" h="1013">
                      <a:moveTo>
                        <a:pt x="1682" y="0"/>
                      </a:moveTo>
                      <a:cubicBezTo>
                        <a:pt x="1682" y="112"/>
                        <a:pt x="1682" y="112"/>
                        <a:pt x="1682" y="112"/>
                      </a:cubicBezTo>
                      <a:cubicBezTo>
                        <a:pt x="703" y="112"/>
                        <a:pt x="703" y="112"/>
                        <a:pt x="703" y="112"/>
                      </a:cubicBezTo>
                      <a:cubicBezTo>
                        <a:pt x="314" y="112"/>
                        <a:pt x="0" y="427"/>
                        <a:pt x="0" y="815"/>
                      </a:cubicBezTo>
                      <a:cubicBezTo>
                        <a:pt x="0" y="884"/>
                        <a:pt x="9" y="950"/>
                        <a:pt x="28" y="1013"/>
                      </a:cubicBezTo>
                      <a:cubicBezTo>
                        <a:pt x="301" y="1013"/>
                        <a:pt x="301" y="1013"/>
                        <a:pt x="301" y="1013"/>
                      </a:cubicBezTo>
                      <a:cubicBezTo>
                        <a:pt x="272" y="953"/>
                        <a:pt x="255" y="886"/>
                        <a:pt x="255" y="815"/>
                      </a:cubicBezTo>
                      <a:cubicBezTo>
                        <a:pt x="255" y="568"/>
                        <a:pt x="455" y="368"/>
                        <a:pt x="703" y="368"/>
                      </a:cubicBezTo>
                      <a:cubicBezTo>
                        <a:pt x="1682" y="368"/>
                        <a:pt x="1682" y="368"/>
                        <a:pt x="1682" y="368"/>
                      </a:cubicBezTo>
                      <a:cubicBezTo>
                        <a:pt x="1682" y="481"/>
                        <a:pt x="1682" y="481"/>
                        <a:pt x="1682" y="481"/>
                      </a:cubicBezTo>
                      <a:cubicBezTo>
                        <a:pt x="1682" y="481"/>
                        <a:pt x="1729" y="280"/>
                        <a:pt x="1946" y="241"/>
                      </a:cubicBezTo>
                      <a:cubicBezTo>
                        <a:pt x="1729" y="201"/>
                        <a:pt x="1682" y="0"/>
                        <a:pt x="1682" y="0"/>
                      </a:cubicBezTo>
                    </a:path>
                  </a:pathLst>
                </a:custGeom>
                <a:gradFill>
                  <a:gsLst>
                    <a:gs pos="90000">
                      <a:srgbClr val="16A085"/>
                    </a:gs>
                    <a:gs pos="10000">
                      <a:srgbClr val="16A085"/>
                    </a:gs>
                    <a:gs pos="50000">
                      <a:srgbClr val="16A085">
                        <a:lumMod val="60000"/>
                        <a:lumOff val="40000"/>
                      </a:srgbClr>
                    </a:gs>
                  </a:gsLst>
                  <a:lin ang="0" scaled="1"/>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80" name="Freeform 9"/>
                <p:cNvSpPr>
                  <a:spLocks/>
                </p:cNvSpPr>
                <p:nvPr/>
              </p:nvSpPr>
              <p:spPr bwMode="auto">
                <a:xfrm>
                  <a:off x="3455988" y="1300163"/>
                  <a:ext cx="1120775" cy="1381125"/>
                </a:xfrm>
                <a:custGeom>
                  <a:avLst/>
                  <a:gdLst>
                    <a:gd name="T0" fmla="*/ 705 w 705"/>
                    <a:gd name="T1" fmla="*/ 0 h 868"/>
                    <a:gd name="T2" fmla="*/ 703 w 705"/>
                    <a:gd name="T3" fmla="*/ 0 h 868"/>
                    <a:gd name="T4" fmla="*/ 0 w 705"/>
                    <a:gd name="T5" fmla="*/ 703 h 868"/>
                    <a:gd name="T6" fmla="*/ 19 w 705"/>
                    <a:gd name="T7" fmla="*/ 868 h 868"/>
                    <a:gd name="T8" fmla="*/ 287 w 705"/>
                    <a:gd name="T9" fmla="*/ 868 h 868"/>
                    <a:gd name="T10" fmla="*/ 287 w 705"/>
                    <a:gd name="T11" fmla="*/ 868 h 868"/>
                    <a:gd name="T12" fmla="*/ 287 w 705"/>
                    <a:gd name="T13" fmla="*/ 868 h 868"/>
                    <a:gd name="T14" fmla="*/ 255 w 705"/>
                    <a:gd name="T15" fmla="*/ 703 h 868"/>
                    <a:gd name="T16" fmla="*/ 255 w 705"/>
                    <a:gd name="T17" fmla="*/ 703 h 868"/>
                    <a:gd name="T18" fmla="*/ 255 w 705"/>
                    <a:gd name="T19" fmla="*/ 703 h 868"/>
                    <a:gd name="T20" fmla="*/ 255 w 705"/>
                    <a:gd name="T21" fmla="*/ 703 h 868"/>
                    <a:gd name="T22" fmla="*/ 255 w 705"/>
                    <a:gd name="T23" fmla="*/ 703 h 868"/>
                    <a:gd name="T24" fmla="*/ 703 w 705"/>
                    <a:gd name="T25" fmla="*/ 256 h 868"/>
                    <a:gd name="T26" fmla="*/ 705 w 705"/>
                    <a:gd name="T27" fmla="*/ 256 h 868"/>
                    <a:gd name="T28" fmla="*/ 705 w 70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5" h="868">
                      <a:moveTo>
                        <a:pt x="705" y="0"/>
                      </a:moveTo>
                      <a:cubicBezTo>
                        <a:pt x="703" y="0"/>
                        <a:pt x="703" y="0"/>
                        <a:pt x="703" y="0"/>
                      </a:cubicBezTo>
                      <a:cubicBezTo>
                        <a:pt x="314" y="0"/>
                        <a:pt x="0" y="315"/>
                        <a:pt x="0" y="703"/>
                      </a:cubicBezTo>
                      <a:cubicBezTo>
                        <a:pt x="0" y="760"/>
                        <a:pt x="6" y="815"/>
                        <a:pt x="19" y="868"/>
                      </a:cubicBezTo>
                      <a:cubicBezTo>
                        <a:pt x="287" y="868"/>
                        <a:pt x="287" y="868"/>
                        <a:pt x="287" y="868"/>
                      </a:cubicBezTo>
                      <a:cubicBezTo>
                        <a:pt x="287" y="868"/>
                        <a:pt x="287" y="868"/>
                        <a:pt x="287" y="868"/>
                      </a:cubicBezTo>
                      <a:cubicBezTo>
                        <a:pt x="287" y="868"/>
                        <a:pt x="287" y="868"/>
                        <a:pt x="287" y="868"/>
                      </a:cubicBezTo>
                      <a:cubicBezTo>
                        <a:pt x="266" y="817"/>
                        <a:pt x="255" y="762"/>
                        <a:pt x="255" y="703"/>
                      </a:cubicBezTo>
                      <a:cubicBezTo>
                        <a:pt x="255" y="703"/>
                        <a:pt x="255" y="703"/>
                        <a:pt x="255" y="703"/>
                      </a:cubicBezTo>
                      <a:cubicBezTo>
                        <a:pt x="255" y="703"/>
                        <a:pt x="255" y="703"/>
                        <a:pt x="255" y="703"/>
                      </a:cubicBezTo>
                      <a:cubicBezTo>
                        <a:pt x="255" y="703"/>
                        <a:pt x="255" y="703"/>
                        <a:pt x="255" y="703"/>
                      </a:cubicBezTo>
                      <a:cubicBezTo>
                        <a:pt x="255" y="703"/>
                        <a:pt x="255" y="703"/>
                        <a:pt x="255" y="703"/>
                      </a:cubicBezTo>
                      <a:cubicBezTo>
                        <a:pt x="255" y="456"/>
                        <a:pt x="455" y="256"/>
                        <a:pt x="703" y="256"/>
                      </a:cubicBezTo>
                      <a:cubicBezTo>
                        <a:pt x="705" y="256"/>
                        <a:pt x="705" y="256"/>
                        <a:pt x="705" y="256"/>
                      </a:cubicBezTo>
                      <a:cubicBezTo>
                        <a:pt x="705" y="0"/>
                        <a:pt x="705" y="0"/>
                        <a:pt x="705" y="0"/>
                      </a:cubicBezTo>
                    </a:path>
                  </a:pathLst>
                </a:custGeom>
                <a:gradFill flip="none" rotWithShape="1">
                  <a:gsLst>
                    <a:gs pos="85000">
                      <a:sysClr val="window" lastClr="FFFFFF">
                        <a:alpha val="0"/>
                      </a:sysClr>
                    </a:gs>
                    <a:gs pos="100000">
                      <a:sysClr val="windowText" lastClr="000000">
                        <a:alpha val="80000"/>
                      </a:sys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81" name="Freeform 80"/>
                <p:cNvSpPr>
                  <a:spLocks/>
                </p:cNvSpPr>
                <p:nvPr/>
              </p:nvSpPr>
              <p:spPr bwMode="auto">
                <a:xfrm>
                  <a:off x="3486150" y="2681288"/>
                  <a:ext cx="447675" cy="52388"/>
                </a:xfrm>
                <a:custGeom>
                  <a:avLst/>
                  <a:gdLst>
                    <a:gd name="T0" fmla="*/ 268 w 282"/>
                    <a:gd name="T1" fmla="*/ 0 h 33"/>
                    <a:gd name="T2" fmla="*/ 0 w 282"/>
                    <a:gd name="T3" fmla="*/ 0 h 33"/>
                    <a:gd name="T4" fmla="*/ 9 w 282"/>
                    <a:gd name="T5" fmla="*/ 33 h 33"/>
                    <a:gd name="T6" fmla="*/ 282 w 282"/>
                    <a:gd name="T7" fmla="*/ 33 h 33"/>
                    <a:gd name="T8" fmla="*/ 268 w 282"/>
                    <a:gd name="T9" fmla="*/ 0 h 33"/>
                    <a:gd name="T10" fmla="*/ 268 w 282"/>
                    <a:gd name="T11" fmla="*/ 0 h 33"/>
                  </a:gdLst>
                  <a:ahLst/>
                  <a:cxnLst>
                    <a:cxn ang="0">
                      <a:pos x="T0" y="T1"/>
                    </a:cxn>
                    <a:cxn ang="0">
                      <a:pos x="T2" y="T3"/>
                    </a:cxn>
                    <a:cxn ang="0">
                      <a:pos x="T4" y="T5"/>
                    </a:cxn>
                    <a:cxn ang="0">
                      <a:pos x="T6" y="T7"/>
                    </a:cxn>
                    <a:cxn ang="0">
                      <a:pos x="T8" y="T9"/>
                    </a:cxn>
                    <a:cxn ang="0">
                      <a:pos x="T10" y="T11"/>
                    </a:cxn>
                  </a:cxnLst>
                  <a:rect l="0" t="0" r="r" b="b"/>
                  <a:pathLst>
                    <a:path w="282" h="33">
                      <a:moveTo>
                        <a:pt x="268" y="0"/>
                      </a:moveTo>
                      <a:cubicBezTo>
                        <a:pt x="0" y="0"/>
                        <a:pt x="0" y="0"/>
                        <a:pt x="0" y="0"/>
                      </a:cubicBezTo>
                      <a:cubicBezTo>
                        <a:pt x="3" y="11"/>
                        <a:pt x="6" y="22"/>
                        <a:pt x="9" y="33"/>
                      </a:cubicBezTo>
                      <a:cubicBezTo>
                        <a:pt x="282" y="33"/>
                        <a:pt x="282" y="33"/>
                        <a:pt x="282" y="33"/>
                      </a:cubicBezTo>
                      <a:cubicBezTo>
                        <a:pt x="277" y="22"/>
                        <a:pt x="272" y="11"/>
                        <a:pt x="268" y="0"/>
                      </a:cubicBezTo>
                      <a:cubicBezTo>
                        <a:pt x="268" y="0"/>
                        <a:pt x="268" y="0"/>
                        <a:pt x="268" y="0"/>
                      </a:cubicBezTo>
                    </a:path>
                  </a:pathLst>
                </a:custGeom>
                <a:solidFill>
                  <a:sysClr val="windowText" lastClr="000000">
                    <a:alpha val="80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grpSp>
        </p:grpSp>
        <p:sp>
          <p:nvSpPr>
            <p:cNvPr id="75" name="TextBox 74"/>
            <p:cNvSpPr txBox="1"/>
            <p:nvPr/>
          </p:nvSpPr>
          <p:spPr>
            <a:xfrm>
              <a:off x="5463381" y="1428613"/>
              <a:ext cx="788519" cy="267766"/>
            </a:xfrm>
            <a:prstGeom prst="rect">
              <a:avLst/>
            </a:prstGeom>
            <a:noFill/>
          </p:spPr>
          <p:txBody>
            <a:bodyPr wrap="square" rtlCol="0">
              <a:spAutoFit/>
            </a:bodyPr>
            <a:lstStyle/>
            <a:p>
              <a:pPr marL="0" marR="0" lvl="0" indent="0" defTabSz="914400" eaLnBrk="1" fontAlgn="auto" latinLnBrk="0" hangingPunct="1">
                <a:lnSpc>
                  <a:spcPct val="114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Option 01</a:t>
              </a:r>
              <a:endParaRPr kumimoji="0" lang="en-US" sz="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82" name="Group 81"/>
          <p:cNvGrpSpPr/>
          <p:nvPr/>
        </p:nvGrpSpPr>
        <p:grpSpPr>
          <a:xfrm>
            <a:off x="3943209" y="1847143"/>
            <a:ext cx="3338513" cy="1211263"/>
            <a:chOff x="3860800" y="1565143"/>
            <a:chExt cx="3338513" cy="1211263"/>
          </a:xfrm>
        </p:grpSpPr>
        <p:sp>
          <p:nvSpPr>
            <p:cNvPr id="83" name="Freeform 82"/>
            <p:cNvSpPr>
              <a:spLocks noEditPoints="1"/>
            </p:cNvSpPr>
            <p:nvPr/>
          </p:nvSpPr>
          <p:spPr bwMode="auto">
            <a:xfrm>
              <a:off x="4403725" y="2724018"/>
              <a:ext cx="165100" cy="50800"/>
            </a:xfrm>
            <a:custGeom>
              <a:avLst/>
              <a:gdLst>
                <a:gd name="T0" fmla="*/ 104 w 104"/>
                <a:gd name="T1" fmla="*/ 32 h 32"/>
                <a:gd name="T2" fmla="*/ 104 w 104"/>
                <a:gd name="T3" fmla="*/ 32 h 32"/>
                <a:gd name="T4" fmla="*/ 104 w 104"/>
                <a:gd name="T5" fmla="*/ 32 h 32"/>
                <a:gd name="T6" fmla="*/ 101 w 104"/>
                <a:gd name="T7" fmla="*/ 32 h 32"/>
                <a:gd name="T8" fmla="*/ 102 w 104"/>
                <a:gd name="T9" fmla="*/ 32 h 32"/>
                <a:gd name="T10" fmla="*/ 101 w 104"/>
                <a:gd name="T11" fmla="*/ 32 h 32"/>
                <a:gd name="T12" fmla="*/ 89 w 104"/>
                <a:gd name="T13" fmla="*/ 31 h 32"/>
                <a:gd name="T14" fmla="*/ 89 w 104"/>
                <a:gd name="T15" fmla="*/ 31 h 32"/>
                <a:gd name="T16" fmla="*/ 89 w 104"/>
                <a:gd name="T17" fmla="*/ 31 h 32"/>
                <a:gd name="T18" fmla="*/ 84 w 104"/>
                <a:gd name="T19" fmla="*/ 31 h 32"/>
                <a:gd name="T20" fmla="*/ 84 w 104"/>
                <a:gd name="T21" fmla="*/ 31 h 32"/>
                <a:gd name="T22" fmla="*/ 84 w 104"/>
                <a:gd name="T23" fmla="*/ 31 h 32"/>
                <a:gd name="T24" fmla="*/ 81 w 104"/>
                <a:gd name="T25" fmla="*/ 30 h 32"/>
                <a:gd name="T26" fmla="*/ 82 w 104"/>
                <a:gd name="T27" fmla="*/ 30 h 32"/>
                <a:gd name="T28" fmla="*/ 81 w 104"/>
                <a:gd name="T29" fmla="*/ 30 h 32"/>
                <a:gd name="T30" fmla="*/ 78 w 104"/>
                <a:gd name="T31" fmla="*/ 30 h 32"/>
                <a:gd name="T32" fmla="*/ 79 w 104"/>
                <a:gd name="T33" fmla="*/ 30 h 32"/>
                <a:gd name="T34" fmla="*/ 78 w 104"/>
                <a:gd name="T35" fmla="*/ 30 h 32"/>
                <a:gd name="T36" fmla="*/ 76 w 104"/>
                <a:gd name="T37" fmla="*/ 30 h 32"/>
                <a:gd name="T38" fmla="*/ 77 w 104"/>
                <a:gd name="T39" fmla="*/ 30 h 32"/>
                <a:gd name="T40" fmla="*/ 76 w 104"/>
                <a:gd name="T41" fmla="*/ 30 h 32"/>
                <a:gd name="T42" fmla="*/ 71 w 104"/>
                <a:gd name="T43" fmla="*/ 29 h 32"/>
                <a:gd name="T44" fmla="*/ 75 w 104"/>
                <a:gd name="T45" fmla="*/ 29 h 32"/>
                <a:gd name="T46" fmla="*/ 71 w 104"/>
                <a:gd name="T47" fmla="*/ 29 h 32"/>
                <a:gd name="T48" fmla="*/ 0 w 104"/>
                <a:gd name="T49" fmla="*/ 0 h 32"/>
                <a:gd name="T50" fmla="*/ 0 w 104"/>
                <a:gd name="T51" fmla="*/ 0 h 32"/>
                <a:gd name="T52" fmla="*/ 70 w 104"/>
                <a:gd name="T53" fmla="*/ 29 h 32"/>
                <a:gd name="T54" fmla="*/ 0 w 104"/>
                <a:gd name="T5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4" h="32">
                  <a:moveTo>
                    <a:pt x="104" y="32"/>
                  </a:moveTo>
                  <a:cubicBezTo>
                    <a:pt x="104" y="32"/>
                    <a:pt x="104" y="32"/>
                    <a:pt x="104" y="32"/>
                  </a:cubicBezTo>
                  <a:cubicBezTo>
                    <a:pt x="104" y="32"/>
                    <a:pt x="104" y="32"/>
                    <a:pt x="104" y="32"/>
                  </a:cubicBezTo>
                  <a:moveTo>
                    <a:pt x="101" y="32"/>
                  </a:moveTo>
                  <a:cubicBezTo>
                    <a:pt x="101" y="32"/>
                    <a:pt x="102" y="32"/>
                    <a:pt x="102" y="32"/>
                  </a:cubicBezTo>
                  <a:cubicBezTo>
                    <a:pt x="102" y="32"/>
                    <a:pt x="101" y="32"/>
                    <a:pt x="101" y="32"/>
                  </a:cubicBezTo>
                  <a:moveTo>
                    <a:pt x="89" y="31"/>
                  </a:moveTo>
                  <a:cubicBezTo>
                    <a:pt x="89" y="31"/>
                    <a:pt x="89" y="31"/>
                    <a:pt x="89" y="31"/>
                  </a:cubicBezTo>
                  <a:cubicBezTo>
                    <a:pt x="89" y="31"/>
                    <a:pt x="89" y="31"/>
                    <a:pt x="89" y="31"/>
                  </a:cubicBezTo>
                  <a:moveTo>
                    <a:pt x="84" y="31"/>
                  </a:moveTo>
                  <a:cubicBezTo>
                    <a:pt x="84" y="31"/>
                    <a:pt x="84" y="31"/>
                    <a:pt x="84" y="31"/>
                  </a:cubicBezTo>
                  <a:cubicBezTo>
                    <a:pt x="84" y="31"/>
                    <a:pt x="84" y="31"/>
                    <a:pt x="84" y="31"/>
                  </a:cubicBezTo>
                  <a:moveTo>
                    <a:pt x="81" y="30"/>
                  </a:moveTo>
                  <a:cubicBezTo>
                    <a:pt x="81" y="30"/>
                    <a:pt x="82" y="30"/>
                    <a:pt x="82" y="30"/>
                  </a:cubicBezTo>
                  <a:cubicBezTo>
                    <a:pt x="82" y="30"/>
                    <a:pt x="81" y="30"/>
                    <a:pt x="81" y="30"/>
                  </a:cubicBezTo>
                  <a:moveTo>
                    <a:pt x="78" y="30"/>
                  </a:moveTo>
                  <a:cubicBezTo>
                    <a:pt x="79" y="30"/>
                    <a:pt x="79" y="30"/>
                    <a:pt x="79" y="30"/>
                  </a:cubicBezTo>
                  <a:cubicBezTo>
                    <a:pt x="79" y="30"/>
                    <a:pt x="79" y="30"/>
                    <a:pt x="78" y="30"/>
                  </a:cubicBezTo>
                  <a:moveTo>
                    <a:pt x="76" y="30"/>
                  </a:moveTo>
                  <a:cubicBezTo>
                    <a:pt x="76" y="30"/>
                    <a:pt x="77" y="30"/>
                    <a:pt x="77" y="30"/>
                  </a:cubicBezTo>
                  <a:cubicBezTo>
                    <a:pt x="77" y="30"/>
                    <a:pt x="76" y="30"/>
                    <a:pt x="76" y="30"/>
                  </a:cubicBezTo>
                  <a:moveTo>
                    <a:pt x="71" y="29"/>
                  </a:moveTo>
                  <a:cubicBezTo>
                    <a:pt x="72" y="29"/>
                    <a:pt x="74" y="29"/>
                    <a:pt x="75" y="29"/>
                  </a:cubicBezTo>
                  <a:cubicBezTo>
                    <a:pt x="74" y="29"/>
                    <a:pt x="72" y="29"/>
                    <a:pt x="71" y="29"/>
                  </a:cubicBezTo>
                  <a:moveTo>
                    <a:pt x="0" y="0"/>
                  </a:moveTo>
                  <a:cubicBezTo>
                    <a:pt x="0" y="0"/>
                    <a:pt x="0" y="0"/>
                    <a:pt x="0" y="0"/>
                  </a:cubicBezTo>
                  <a:cubicBezTo>
                    <a:pt x="21" y="14"/>
                    <a:pt x="45" y="24"/>
                    <a:pt x="70" y="29"/>
                  </a:cubicBezTo>
                  <a:cubicBezTo>
                    <a:pt x="45" y="24"/>
                    <a:pt x="21" y="14"/>
                    <a:pt x="0" y="0"/>
                  </a:cubicBezTo>
                </a:path>
              </a:pathLst>
            </a:custGeom>
            <a:solidFill>
              <a:srgbClr val="373535"/>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grpSp>
          <p:nvGrpSpPr>
            <p:cNvPr id="84" name="Group 83"/>
            <p:cNvGrpSpPr/>
            <p:nvPr/>
          </p:nvGrpSpPr>
          <p:grpSpPr>
            <a:xfrm>
              <a:off x="3860800" y="1565143"/>
              <a:ext cx="3338513" cy="1211263"/>
              <a:chOff x="3860800" y="1522413"/>
              <a:chExt cx="3338513" cy="1211263"/>
            </a:xfrm>
          </p:grpSpPr>
          <p:sp>
            <p:nvSpPr>
              <p:cNvPr id="86" name="Freeform 6"/>
              <p:cNvSpPr>
                <a:spLocks/>
              </p:cNvSpPr>
              <p:nvPr/>
            </p:nvSpPr>
            <p:spPr bwMode="auto">
              <a:xfrm>
                <a:off x="3860800" y="1522413"/>
                <a:ext cx="3338513" cy="1211263"/>
              </a:xfrm>
              <a:custGeom>
                <a:avLst/>
                <a:gdLst>
                  <a:gd name="T0" fmla="*/ 1835 w 2099"/>
                  <a:gd name="T1" fmla="*/ 0 h 761"/>
                  <a:gd name="T2" fmla="*/ 1835 w 2099"/>
                  <a:gd name="T3" fmla="*/ 116 h 761"/>
                  <a:gd name="T4" fmla="*/ 448 w 2099"/>
                  <a:gd name="T5" fmla="*/ 116 h 761"/>
                  <a:gd name="T6" fmla="*/ 0 w 2099"/>
                  <a:gd name="T7" fmla="*/ 563 h 761"/>
                  <a:gd name="T8" fmla="*/ 46 w 2099"/>
                  <a:gd name="T9" fmla="*/ 761 h 761"/>
                  <a:gd name="T10" fmla="*/ 448 w 2099"/>
                  <a:gd name="T11" fmla="*/ 761 h 761"/>
                  <a:gd name="T12" fmla="*/ 448 w 2099"/>
                  <a:gd name="T13" fmla="*/ 760 h 761"/>
                  <a:gd name="T14" fmla="*/ 251 w 2099"/>
                  <a:gd name="T15" fmla="*/ 563 h 761"/>
                  <a:gd name="T16" fmla="*/ 448 w 2099"/>
                  <a:gd name="T17" fmla="*/ 366 h 761"/>
                  <a:gd name="T18" fmla="*/ 1835 w 2099"/>
                  <a:gd name="T19" fmla="*/ 366 h 761"/>
                  <a:gd name="T20" fmla="*/ 1835 w 2099"/>
                  <a:gd name="T21" fmla="*/ 481 h 761"/>
                  <a:gd name="T22" fmla="*/ 2099 w 2099"/>
                  <a:gd name="T23" fmla="*/ 241 h 761"/>
                  <a:gd name="T24" fmla="*/ 1835 w 2099"/>
                  <a:gd name="T25"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9" h="761">
                    <a:moveTo>
                      <a:pt x="1835" y="0"/>
                    </a:moveTo>
                    <a:cubicBezTo>
                      <a:pt x="1835" y="116"/>
                      <a:pt x="1835" y="116"/>
                      <a:pt x="1835" y="116"/>
                    </a:cubicBezTo>
                    <a:cubicBezTo>
                      <a:pt x="448" y="116"/>
                      <a:pt x="448" y="116"/>
                      <a:pt x="448" y="116"/>
                    </a:cubicBezTo>
                    <a:cubicBezTo>
                      <a:pt x="200" y="116"/>
                      <a:pt x="0" y="316"/>
                      <a:pt x="0" y="563"/>
                    </a:cubicBezTo>
                    <a:cubicBezTo>
                      <a:pt x="0" y="634"/>
                      <a:pt x="17" y="701"/>
                      <a:pt x="46" y="761"/>
                    </a:cubicBezTo>
                    <a:cubicBezTo>
                      <a:pt x="448" y="761"/>
                      <a:pt x="448" y="761"/>
                      <a:pt x="448" y="761"/>
                    </a:cubicBezTo>
                    <a:cubicBezTo>
                      <a:pt x="448" y="760"/>
                      <a:pt x="448" y="760"/>
                      <a:pt x="448" y="760"/>
                    </a:cubicBezTo>
                    <a:cubicBezTo>
                      <a:pt x="339" y="760"/>
                      <a:pt x="251" y="672"/>
                      <a:pt x="251" y="563"/>
                    </a:cubicBezTo>
                    <a:cubicBezTo>
                      <a:pt x="251" y="454"/>
                      <a:pt x="339" y="366"/>
                      <a:pt x="448" y="366"/>
                    </a:cubicBezTo>
                    <a:cubicBezTo>
                      <a:pt x="1835" y="366"/>
                      <a:pt x="1835" y="366"/>
                      <a:pt x="1835" y="366"/>
                    </a:cubicBezTo>
                    <a:cubicBezTo>
                      <a:pt x="1835" y="481"/>
                      <a:pt x="1835" y="481"/>
                      <a:pt x="1835" y="481"/>
                    </a:cubicBezTo>
                    <a:cubicBezTo>
                      <a:pt x="1835" y="481"/>
                      <a:pt x="1882" y="280"/>
                      <a:pt x="2099" y="241"/>
                    </a:cubicBezTo>
                    <a:cubicBezTo>
                      <a:pt x="1882" y="201"/>
                      <a:pt x="1835" y="0"/>
                      <a:pt x="1835" y="0"/>
                    </a:cubicBezTo>
                  </a:path>
                </a:pathLst>
              </a:custGeom>
              <a:gradFill>
                <a:gsLst>
                  <a:gs pos="90000">
                    <a:srgbClr val="2980B9"/>
                  </a:gs>
                  <a:gs pos="10000">
                    <a:srgbClr val="2980B9"/>
                  </a:gs>
                  <a:gs pos="50000">
                    <a:srgbClr val="2980B9">
                      <a:lumMod val="60000"/>
                      <a:lumOff val="40000"/>
                    </a:srgbClr>
                  </a:gs>
                </a:gsLst>
                <a:lin ang="0" scaled="1"/>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87" name="Freeform 8"/>
              <p:cNvSpPr>
                <a:spLocks noEditPoints="1"/>
              </p:cNvSpPr>
              <p:nvPr/>
            </p:nvSpPr>
            <p:spPr bwMode="auto">
              <a:xfrm>
                <a:off x="3860800" y="1708150"/>
                <a:ext cx="715963" cy="1025525"/>
              </a:xfrm>
              <a:custGeom>
                <a:avLst/>
                <a:gdLst>
                  <a:gd name="T0" fmla="*/ 445 w 450"/>
                  <a:gd name="T1" fmla="*/ 644 h 645"/>
                  <a:gd name="T2" fmla="*/ 447 w 450"/>
                  <a:gd name="T3" fmla="*/ 644 h 645"/>
                  <a:gd name="T4" fmla="*/ 447 w 450"/>
                  <a:gd name="T5" fmla="*/ 645 h 645"/>
                  <a:gd name="T6" fmla="*/ 46 w 450"/>
                  <a:gd name="T7" fmla="*/ 645 h 645"/>
                  <a:gd name="T8" fmla="*/ 46 w 450"/>
                  <a:gd name="T9" fmla="*/ 645 h 645"/>
                  <a:gd name="T10" fmla="*/ 446 w 450"/>
                  <a:gd name="T11" fmla="*/ 645 h 645"/>
                  <a:gd name="T12" fmla="*/ 448 w 450"/>
                  <a:gd name="T13" fmla="*/ 645 h 645"/>
                  <a:gd name="T14" fmla="*/ 448 w 450"/>
                  <a:gd name="T15" fmla="*/ 644 h 645"/>
                  <a:gd name="T16" fmla="*/ 445 w 450"/>
                  <a:gd name="T17" fmla="*/ 644 h 645"/>
                  <a:gd name="T18" fmla="*/ 443 w 450"/>
                  <a:gd name="T19" fmla="*/ 644 h 645"/>
                  <a:gd name="T20" fmla="*/ 445 w 450"/>
                  <a:gd name="T21" fmla="*/ 644 h 645"/>
                  <a:gd name="T22" fmla="*/ 443 w 450"/>
                  <a:gd name="T23" fmla="*/ 644 h 645"/>
                  <a:gd name="T24" fmla="*/ 430 w 450"/>
                  <a:gd name="T25" fmla="*/ 643 h 645"/>
                  <a:gd name="T26" fmla="*/ 442 w 450"/>
                  <a:gd name="T27" fmla="*/ 644 h 645"/>
                  <a:gd name="T28" fmla="*/ 430 w 450"/>
                  <a:gd name="T29" fmla="*/ 643 h 645"/>
                  <a:gd name="T30" fmla="*/ 425 w 450"/>
                  <a:gd name="T31" fmla="*/ 643 h 645"/>
                  <a:gd name="T32" fmla="*/ 430 w 450"/>
                  <a:gd name="T33" fmla="*/ 643 h 645"/>
                  <a:gd name="T34" fmla="*/ 425 w 450"/>
                  <a:gd name="T35" fmla="*/ 643 h 645"/>
                  <a:gd name="T36" fmla="*/ 423 w 450"/>
                  <a:gd name="T37" fmla="*/ 642 h 645"/>
                  <a:gd name="T38" fmla="*/ 425 w 450"/>
                  <a:gd name="T39" fmla="*/ 643 h 645"/>
                  <a:gd name="T40" fmla="*/ 423 w 450"/>
                  <a:gd name="T41" fmla="*/ 642 h 645"/>
                  <a:gd name="T42" fmla="*/ 420 w 450"/>
                  <a:gd name="T43" fmla="*/ 642 h 645"/>
                  <a:gd name="T44" fmla="*/ 422 w 450"/>
                  <a:gd name="T45" fmla="*/ 642 h 645"/>
                  <a:gd name="T46" fmla="*/ 420 w 450"/>
                  <a:gd name="T47" fmla="*/ 642 h 645"/>
                  <a:gd name="T48" fmla="*/ 418 w 450"/>
                  <a:gd name="T49" fmla="*/ 642 h 645"/>
                  <a:gd name="T50" fmla="*/ 419 w 450"/>
                  <a:gd name="T51" fmla="*/ 642 h 645"/>
                  <a:gd name="T52" fmla="*/ 418 w 450"/>
                  <a:gd name="T53" fmla="*/ 642 h 645"/>
                  <a:gd name="T54" fmla="*/ 416 w 450"/>
                  <a:gd name="T55" fmla="*/ 641 h 645"/>
                  <a:gd name="T56" fmla="*/ 417 w 450"/>
                  <a:gd name="T57" fmla="*/ 642 h 645"/>
                  <a:gd name="T58" fmla="*/ 416 w 450"/>
                  <a:gd name="T59" fmla="*/ 641 h 645"/>
                  <a:gd name="T60" fmla="*/ 411 w 450"/>
                  <a:gd name="T61" fmla="*/ 641 h 645"/>
                  <a:gd name="T62" fmla="*/ 412 w 450"/>
                  <a:gd name="T63" fmla="*/ 641 h 645"/>
                  <a:gd name="T64" fmla="*/ 411 w 450"/>
                  <a:gd name="T65" fmla="*/ 641 h 645"/>
                  <a:gd name="T66" fmla="*/ 450 w 450"/>
                  <a:gd name="T67" fmla="*/ 0 h 645"/>
                  <a:gd name="T68" fmla="*/ 448 w 450"/>
                  <a:gd name="T69" fmla="*/ 0 h 645"/>
                  <a:gd name="T70" fmla="*/ 0 w 450"/>
                  <a:gd name="T71" fmla="*/ 447 h 645"/>
                  <a:gd name="T72" fmla="*/ 32 w 450"/>
                  <a:gd name="T73" fmla="*/ 612 h 645"/>
                  <a:gd name="T74" fmla="*/ 341 w 450"/>
                  <a:gd name="T75" fmla="*/ 612 h 645"/>
                  <a:gd name="T76" fmla="*/ 251 w 450"/>
                  <a:gd name="T77" fmla="*/ 447 h 645"/>
                  <a:gd name="T78" fmla="*/ 251 w 450"/>
                  <a:gd name="T79" fmla="*/ 447 h 645"/>
                  <a:gd name="T80" fmla="*/ 251 w 450"/>
                  <a:gd name="T81" fmla="*/ 447 h 645"/>
                  <a:gd name="T82" fmla="*/ 448 w 450"/>
                  <a:gd name="T83" fmla="*/ 250 h 645"/>
                  <a:gd name="T84" fmla="*/ 449 w 450"/>
                  <a:gd name="T85" fmla="*/ 250 h 645"/>
                  <a:gd name="T86" fmla="*/ 450 w 450"/>
                  <a:gd name="T87" fmla="*/ 250 h 645"/>
                  <a:gd name="T88" fmla="*/ 450 w 450"/>
                  <a:gd name="T89"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0" h="645">
                    <a:moveTo>
                      <a:pt x="445" y="644"/>
                    </a:moveTo>
                    <a:cubicBezTo>
                      <a:pt x="446" y="644"/>
                      <a:pt x="447" y="644"/>
                      <a:pt x="447" y="644"/>
                    </a:cubicBezTo>
                    <a:cubicBezTo>
                      <a:pt x="447" y="645"/>
                      <a:pt x="447" y="645"/>
                      <a:pt x="447" y="645"/>
                    </a:cubicBezTo>
                    <a:cubicBezTo>
                      <a:pt x="46" y="645"/>
                      <a:pt x="46" y="645"/>
                      <a:pt x="46" y="645"/>
                    </a:cubicBezTo>
                    <a:cubicBezTo>
                      <a:pt x="46" y="645"/>
                      <a:pt x="46" y="645"/>
                      <a:pt x="46" y="645"/>
                    </a:cubicBezTo>
                    <a:cubicBezTo>
                      <a:pt x="446" y="645"/>
                      <a:pt x="446" y="645"/>
                      <a:pt x="446" y="645"/>
                    </a:cubicBezTo>
                    <a:cubicBezTo>
                      <a:pt x="448" y="645"/>
                      <a:pt x="448" y="645"/>
                      <a:pt x="448" y="645"/>
                    </a:cubicBezTo>
                    <a:cubicBezTo>
                      <a:pt x="448" y="644"/>
                      <a:pt x="448" y="644"/>
                      <a:pt x="448" y="644"/>
                    </a:cubicBezTo>
                    <a:cubicBezTo>
                      <a:pt x="447" y="644"/>
                      <a:pt x="446" y="644"/>
                      <a:pt x="445" y="644"/>
                    </a:cubicBezTo>
                    <a:moveTo>
                      <a:pt x="443" y="644"/>
                    </a:moveTo>
                    <a:cubicBezTo>
                      <a:pt x="443" y="644"/>
                      <a:pt x="444" y="644"/>
                      <a:pt x="445" y="644"/>
                    </a:cubicBezTo>
                    <a:cubicBezTo>
                      <a:pt x="444" y="644"/>
                      <a:pt x="443" y="644"/>
                      <a:pt x="443" y="644"/>
                    </a:cubicBezTo>
                    <a:moveTo>
                      <a:pt x="430" y="643"/>
                    </a:moveTo>
                    <a:cubicBezTo>
                      <a:pt x="434" y="643"/>
                      <a:pt x="438" y="644"/>
                      <a:pt x="442" y="644"/>
                    </a:cubicBezTo>
                    <a:cubicBezTo>
                      <a:pt x="438" y="644"/>
                      <a:pt x="434" y="643"/>
                      <a:pt x="430" y="643"/>
                    </a:cubicBezTo>
                    <a:moveTo>
                      <a:pt x="425" y="643"/>
                    </a:moveTo>
                    <a:cubicBezTo>
                      <a:pt x="427" y="643"/>
                      <a:pt x="428" y="643"/>
                      <a:pt x="430" y="643"/>
                    </a:cubicBezTo>
                    <a:cubicBezTo>
                      <a:pt x="428" y="643"/>
                      <a:pt x="427" y="643"/>
                      <a:pt x="425" y="643"/>
                    </a:cubicBezTo>
                    <a:moveTo>
                      <a:pt x="423" y="642"/>
                    </a:moveTo>
                    <a:cubicBezTo>
                      <a:pt x="423" y="642"/>
                      <a:pt x="424" y="642"/>
                      <a:pt x="425" y="643"/>
                    </a:cubicBezTo>
                    <a:cubicBezTo>
                      <a:pt x="424" y="642"/>
                      <a:pt x="423" y="642"/>
                      <a:pt x="423" y="642"/>
                    </a:cubicBezTo>
                    <a:moveTo>
                      <a:pt x="420" y="642"/>
                    </a:moveTo>
                    <a:cubicBezTo>
                      <a:pt x="421" y="642"/>
                      <a:pt x="422" y="642"/>
                      <a:pt x="422" y="642"/>
                    </a:cubicBezTo>
                    <a:cubicBezTo>
                      <a:pt x="422" y="642"/>
                      <a:pt x="421" y="642"/>
                      <a:pt x="420" y="642"/>
                    </a:cubicBezTo>
                    <a:moveTo>
                      <a:pt x="418" y="642"/>
                    </a:moveTo>
                    <a:cubicBezTo>
                      <a:pt x="419" y="642"/>
                      <a:pt x="419" y="642"/>
                      <a:pt x="419" y="642"/>
                    </a:cubicBezTo>
                    <a:cubicBezTo>
                      <a:pt x="419" y="642"/>
                      <a:pt x="419" y="642"/>
                      <a:pt x="418" y="642"/>
                    </a:cubicBezTo>
                    <a:moveTo>
                      <a:pt x="416" y="641"/>
                    </a:moveTo>
                    <a:cubicBezTo>
                      <a:pt x="416" y="641"/>
                      <a:pt x="417" y="641"/>
                      <a:pt x="417" y="642"/>
                    </a:cubicBezTo>
                    <a:cubicBezTo>
                      <a:pt x="417" y="641"/>
                      <a:pt x="416" y="641"/>
                      <a:pt x="416" y="641"/>
                    </a:cubicBezTo>
                    <a:moveTo>
                      <a:pt x="411" y="641"/>
                    </a:moveTo>
                    <a:cubicBezTo>
                      <a:pt x="411" y="641"/>
                      <a:pt x="411" y="641"/>
                      <a:pt x="412" y="641"/>
                    </a:cubicBezTo>
                    <a:cubicBezTo>
                      <a:pt x="411" y="641"/>
                      <a:pt x="411" y="641"/>
                      <a:pt x="411" y="641"/>
                    </a:cubicBezTo>
                    <a:moveTo>
                      <a:pt x="450" y="0"/>
                    </a:moveTo>
                    <a:cubicBezTo>
                      <a:pt x="448" y="0"/>
                      <a:pt x="448" y="0"/>
                      <a:pt x="448" y="0"/>
                    </a:cubicBezTo>
                    <a:cubicBezTo>
                      <a:pt x="200" y="0"/>
                      <a:pt x="0" y="200"/>
                      <a:pt x="0" y="447"/>
                    </a:cubicBezTo>
                    <a:cubicBezTo>
                      <a:pt x="0" y="506"/>
                      <a:pt x="11" y="561"/>
                      <a:pt x="32" y="612"/>
                    </a:cubicBezTo>
                    <a:cubicBezTo>
                      <a:pt x="341" y="612"/>
                      <a:pt x="341" y="612"/>
                      <a:pt x="341" y="612"/>
                    </a:cubicBezTo>
                    <a:cubicBezTo>
                      <a:pt x="287" y="577"/>
                      <a:pt x="251" y="516"/>
                      <a:pt x="251" y="447"/>
                    </a:cubicBezTo>
                    <a:cubicBezTo>
                      <a:pt x="251" y="447"/>
                      <a:pt x="251" y="447"/>
                      <a:pt x="251" y="447"/>
                    </a:cubicBezTo>
                    <a:cubicBezTo>
                      <a:pt x="251" y="447"/>
                      <a:pt x="251" y="447"/>
                      <a:pt x="251" y="447"/>
                    </a:cubicBezTo>
                    <a:cubicBezTo>
                      <a:pt x="251" y="338"/>
                      <a:pt x="339" y="250"/>
                      <a:pt x="448" y="250"/>
                    </a:cubicBezTo>
                    <a:cubicBezTo>
                      <a:pt x="449" y="250"/>
                      <a:pt x="449" y="250"/>
                      <a:pt x="449" y="250"/>
                    </a:cubicBezTo>
                    <a:cubicBezTo>
                      <a:pt x="450" y="250"/>
                      <a:pt x="450" y="250"/>
                      <a:pt x="450" y="250"/>
                    </a:cubicBezTo>
                    <a:cubicBezTo>
                      <a:pt x="450" y="0"/>
                      <a:pt x="450" y="0"/>
                      <a:pt x="450" y="0"/>
                    </a:cubicBezTo>
                  </a:path>
                </a:pathLst>
              </a:custGeom>
              <a:gradFill flip="none" rotWithShape="1">
                <a:gsLst>
                  <a:gs pos="75000">
                    <a:sysClr val="window" lastClr="FFFFFF">
                      <a:alpha val="0"/>
                    </a:sysClr>
                  </a:gs>
                  <a:gs pos="100000">
                    <a:sysClr val="windowText" lastClr="000000">
                      <a:alpha val="80000"/>
                    </a:sys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88" name="Freeform 87"/>
              <p:cNvSpPr>
                <a:spLocks/>
              </p:cNvSpPr>
              <p:nvPr/>
            </p:nvSpPr>
            <p:spPr bwMode="auto">
              <a:xfrm>
                <a:off x="3911600" y="2681288"/>
                <a:ext cx="660400" cy="52388"/>
              </a:xfrm>
              <a:custGeom>
                <a:avLst/>
                <a:gdLst>
                  <a:gd name="T0" fmla="*/ 309 w 415"/>
                  <a:gd name="T1" fmla="*/ 0 h 33"/>
                  <a:gd name="T2" fmla="*/ 0 w 415"/>
                  <a:gd name="T3" fmla="*/ 0 h 33"/>
                  <a:gd name="T4" fmla="*/ 14 w 415"/>
                  <a:gd name="T5" fmla="*/ 33 h 33"/>
                  <a:gd name="T6" fmla="*/ 415 w 415"/>
                  <a:gd name="T7" fmla="*/ 33 h 33"/>
                  <a:gd name="T8" fmla="*/ 415 w 415"/>
                  <a:gd name="T9" fmla="*/ 32 h 33"/>
                  <a:gd name="T10" fmla="*/ 413 w 415"/>
                  <a:gd name="T11" fmla="*/ 32 h 33"/>
                  <a:gd name="T12" fmla="*/ 413 w 415"/>
                  <a:gd name="T13" fmla="*/ 32 h 33"/>
                  <a:gd name="T14" fmla="*/ 411 w 415"/>
                  <a:gd name="T15" fmla="*/ 32 h 33"/>
                  <a:gd name="T16" fmla="*/ 410 w 415"/>
                  <a:gd name="T17" fmla="*/ 32 h 33"/>
                  <a:gd name="T18" fmla="*/ 398 w 415"/>
                  <a:gd name="T19" fmla="*/ 31 h 33"/>
                  <a:gd name="T20" fmla="*/ 398 w 415"/>
                  <a:gd name="T21" fmla="*/ 31 h 33"/>
                  <a:gd name="T22" fmla="*/ 393 w 415"/>
                  <a:gd name="T23" fmla="*/ 31 h 33"/>
                  <a:gd name="T24" fmla="*/ 393 w 415"/>
                  <a:gd name="T25" fmla="*/ 31 h 33"/>
                  <a:gd name="T26" fmla="*/ 391 w 415"/>
                  <a:gd name="T27" fmla="*/ 30 h 33"/>
                  <a:gd name="T28" fmla="*/ 390 w 415"/>
                  <a:gd name="T29" fmla="*/ 30 h 33"/>
                  <a:gd name="T30" fmla="*/ 388 w 415"/>
                  <a:gd name="T31" fmla="*/ 30 h 33"/>
                  <a:gd name="T32" fmla="*/ 387 w 415"/>
                  <a:gd name="T33" fmla="*/ 30 h 33"/>
                  <a:gd name="T34" fmla="*/ 386 w 415"/>
                  <a:gd name="T35" fmla="*/ 30 h 33"/>
                  <a:gd name="T36" fmla="*/ 385 w 415"/>
                  <a:gd name="T37" fmla="*/ 30 h 33"/>
                  <a:gd name="T38" fmla="*/ 384 w 415"/>
                  <a:gd name="T39" fmla="*/ 29 h 33"/>
                  <a:gd name="T40" fmla="*/ 380 w 415"/>
                  <a:gd name="T41" fmla="*/ 29 h 33"/>
                  <a:gd name="T42" fmla="*/ 379 w 415"/>
                  <a:gd name="T43" fmla="*/ 29 h 33"/>
                  <a:gd name="T44" fmla="*/ 309 w 415"/>
                  <a:gd name="T4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5" h="33">
                    <a:moveTo>
                      <a:pt x="309" y="0"/>
                    </a:moveTo>
                    <a:cubicBezTo>
                      <a:pt x="0" y="0"/>
                      <a:pt x="0" y="0"/>
                      <a:pt x="0" y="0"/>
                    </a:cubicBezTo>
                    <a:cubicBezTo>
                      <a:pt x="4" y="11"/>
                      <a:pt x="9" y="22"/>
                      <a:pt x="14" y="33"/>
                    </a:cubicBezTo>
                    <a:cubicBezTo>
                      <a:pt x="415" y="33"/>
                      <a:pt x="415" y="33"/>
                      <a:pt x="415" y="33"/>
                    </a:cubicBezTo>
                    <a:cubicBezTo>
                      <a:pt x="415" y="32"/>
                      <a:pt x="415" y="32"/>
                      <a:pt x="415" y="32"/>
                    </a:cubicBezTo>
                    <a:cubicBezTo>
                      <a:pt x="415" y="32"/>
                      <a:pt x="414" y="32"/>
                      <a:pt x="413" y="32"/>
                    </a:cubicBezTo>
                    <a:cubicBezTo>
                      <a:pt x="413" y="32"/>
                      <a:pt x="413" y="32"/>
                      <a:pt x="413" y="32"/>
                    </a:cubicBezTo>
                    <a:cubicBezTo>
                      <a:pt x="412" y="32"/>
                      <a:pt x="411" y="32"/>
                      <a:pt x="411" y="32"/>
                    </a:cubicBezTo>
                    <a:cubicBezTo>
                      <a:pt x="411" y="32"/>
                      <a:pt x="410" y="32"/>
                      <a:pt x="410" y="32"/>
                    </a:cubicBezTo>
                    <a:cubicBezTo>
                      <a:pt x="406" y="32"/>
                      <a:pt x="402" y="31"/>
                      <a:pt x="398" y="31"/>
                    </a:cubicBezTo>
                    <a:cubicBezTo>
                      <a:pt x="398" y="31"/>
                      <a:pt x="398" y="31"/>
                      <a:pt x="398" y="31"/>
                    </a:cubicBezTo>
                    <a:cubicBezTo>
                      <a:pt x="396" y="31"/>
                      <a:pt x="395" y="31"/>
                      <a:pt x="393" y="31"/>
                    </a:cubicBezTo>
                    <a:cubicBezTo>
                      <a:pt x="393" y="31"/>
                      <a:pt x="393" y="31"/>
                      <a:pt x="393" y="31"/>
                    </a:cubicBezTo>
                    <a:cubicBezTo>
                      <a:pt x="392" y="30"/>
                      <a:pt x="391" y="30"/>
                      <a:pt x="391" y="30"/>
                    </a:cubicBezTo>
                    <a:cubicBezTo>
                      <a:pt x="391" y="30"/>
                      <a:pt x="390" y="30"/>
                      <a:pt x="390" y="30"/>
                    </a:cubicBezTo>
                    <a:cubicBezTo>
                      <a:pt x="390" y="30"/>
                      <a:pt x="389" y="30"/>
                      <a:pt x="388" y="30"/>
                    </a:cubicBezTo>
                    <a:cubicBezTo>
                      <a:pt x="388" y="30"/>
                      <a:pt x="388" y="30"/>
                      <a:pt x="387" y="30"/>
                    </a:cubicBezTo>
                    <a:cubicBezTo>
                      <a:pt x="387" y="30"/>
                      <a:pt x="387" y="30"/>
                      <a:pt x="386" y="30"/>
                    </a:cubicBezTo>
                    <a:cubicBezTo>
                      <a:pt x="386" y="30"/>
                      <a:pt x="385" y="30"/>
                      <a:pt x="385" y="30"/>
                    </a:cubicBezTo>
                    <a:cubicBezTo>
                      <a:pt x="385" y="29"/>
                      <a:pt x="384" y="29"/>
                      <a:pt x="384" y="29"/>
                    </a:cubicBezTo>
                    <a:cubicBezTo>
                      <a:pt x="383" y="29"/>
                      <a:pt x="381" y="29"/>
                      <a:pt x="380" y="29"/>
                    </a:cubicBezTo>
                    <a:cubicBezTo>
                      <a:pt x="379" y="29"/>
                      <a:pt x="379" y="29"/>
                      <a:pt x="379" y="29"/>
                    </a:cubicBezTo>
                    <a:cubicBezTo>
                      <a:pt x="354" y="24"/>
                      <a:pt x="330" y="14"/>
                      <a:pt x="309" y="0"/>
                    </a:cubicBezTo>
                  </a:path>
                </a:pathLst>
              </a:custGeom>
              <a:solidFill>
                <a:sysClr val="windowText" lastClr="000000">
                  <a:alpha val="80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grpSp>
        <p:sp>
          <p:nvSpPr>
            <p:cNvPr id="85" name="TextBox 84"/>
            <p:cNvSpPr txBox="1"/>
            <p:nvPr/>
          </p:nvSpPr>
          <p:spPr>
            <a:xfrm>
              <a:off x="6116830" y="1826689"/>
              <a:ext cx="788519" cy="267766"/>
            </a:xfrm>
            <a:prstGeom prst="rect">
              <a:avLst/>
            </a:prstGeom>
            <a:noFill/>
          </p:spPr>
          <p:txBody>
            <a:bodyPr wrap="square" rtlCol="0">
              <a:spAutoFit/>
            </a:bodyPr>
            <a:lstStyle/>
            <a:p>
              <a:pPr marL="0" marR="0" lvl="0" indent="0" defTabSz="914400" eaLnBrk="1" fontAlgn="auto" latinLnBrk="0" hangingPunct="1">
                <a:lnSpc>
                  <a:spcPct val="114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Option 02</a:t>
              </a:r>
              <a:endParaRPr kumimoji="0" lang="en-US" sz="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89" name="Group 88"/>
          <p:cNvGrpSpPr/>
          <p:nvPr/>
        </p:nvGrpSpPr>
        <p:grpSpPr>
          <a:xfrm>
            <a:off x="2030272" y="2429755"/>
            <a:ext cx="3340100" cy="1211263"/>
            <a:chOff x="1947863" y="2147755"/>
            <a:chExt cx="3340100" cy="1211263"/>
          </a:xfrm>
        </p:grpSpPr>
        <p:sp>
          <p:nvSpPr>
            <p:cNvPr id="90" name="Freeform 12"/>
            <p:cNvSpPr>
              <a:spLocks noEditPoints="1"/>
            </p:cNvSpPr>
            <p:nvPr/>
          </p:nvSpPr>
          <p:spPr bwMode="auto">
            <a:xfrm>
              <a:off x="4575175" y="2147755"/>
              <a:ext cx="38100" cy="4763"/>
            </a:xfrm>
            <a:custGeom>
              <a:avLst/>
              <a:gdLst>
                <a:gd name="T0" fmla="*/ 23 w 24"/>
                <a:gd name="T1" fmla="*/ 3 h 3"/>
                <a:gd name="T2" fmla="*/ 24 w 24"/>
                <a:gd name="T3" fmla="*/ 3 h 3"/>
                <a:gd name="T4" fmla="*/ 23 w 24"/>
                <a:gd name="T5" fmla="*/ 3 h 3"/>
                <a:gd name="T6" fmla="*/ 21 w 24"/>
                <a:gd name="T7" fmla="*/ 2 h 3"/>
                <a:gd name="T8" fmla="*/ 22 w 24"/>
                <a:gd name="T9" fmla="*/ 2 h 3"/>
                <a:gd name="T10" fmla="*/ 21 w 24"/>
                <a:gd name="T11" fmla="*/ 2 h 3"/>
                <a:gd name="T12" fmla="*/ 18 w 24"/>
                <a:gd name="T13" fmla="*/ 2 h 3"/>
                <a:gd name="T14" fmla="*/ 19 w 24"/>
                <a:gd name="T15" fmla="*/ 2 h 3"/>
                <a:gd name="T16" fmla="*/ 18 w 24"/>
                <a:gd name="T17" fmla="*/ 2 h 3"/>
                <a:gd name="T18" fmla="*/ 16 w 24"/>
                <a:gd name="T19" fmla="*/ 2 h 3"/>
                <a:gd name="T20" fmla="*/ 17 w 24"/>
                <a:gd name="T21" fmla="*/ 2 h 3"/>
                <a:gd name="T22" fmla="*/ 16 w 24"/>
                <a:gd name="T23" fmla="*/ 2 h 3"/>
                <a:gd name="T24" fmla="*/ 13 w 24"/>
                <a:gd name="T25" fmla="*/ 2 h 3"/>
                <a:gd name="T26" fmla="*/ 15 w 24"/>
                <a:gd name="T27" fmla="*/ 2 h 3"/>
                <a:gd name="T28" fmla="*/ 13 w 24"/>
                <a:gd name="T29" fmla="*/ 2 h 3"/>
                <a:gd name="T30" fmla="*/ 11 w 24"/>
                <a:gd name="T31" fmla="*/ 1 h 3"/>
                <a:gd name="T32" fmla="*/ 12 w 24"/>
                <a:gd name="T33" fmla="*/ 1 h 3"/>
                <a:gd name="T34" fmla="*/ 11 w 24"/>
                <a:gd name="T35" fmla="*/ 1 h 3"/>
                <a:gd name="T36" fmla="*/ 8 w 24"/>
                <a:gd name="T37" fmla="*/ 1 h 3"/>
                <a:gd name="T38" fmla="*/ 10 w 24"/>
                <a:gd name="T39" fmla="*/ 1 h 3"/>
                <a:gd name="T40" fmla="*/ 8 w 24"/>
                <a:gd name="T41" fmla="*/ 1 h 3"/>
                <a:gd name="T42" fmla="*/ 5 w 24"/>
                <a:gd name="T43" fmla="*/ 1 h 3"/>
                <a:gd name="T44" fmla="*/ 8 w 24"/>
                <a:gd name="T45" fmla="*/ 1 h 3"/>
                <a:gd name="T46" fmla="*/ 5 w 24"/>
                <a:gd name="T47" fmla="*/ 1 h 3"/>
                <a:gd name="T48" fmla="*/ 3 w 24"/>
                <a:gd name="T49" fmla="*/ 1 h 3"/>
                <a:gd name="T50" fmla="*/ 5 w 24"/>
                <a:gd name="T51" fmla="*/ 1 h 3"/>
                <a:gd name="T52" fmla="*/ 3 w 24"/>
                <a:gd name="T53" fmla="*/ 1 h 3"/>
                <a:gd name="T54" fmla="*/ 0 w 24"/>
                <a:gd name="T55" fmla="*/ 0 h 3"/>
                <a:gd name="T56" fmla="*/ 0 w 24"/>
                <a:gd name="T57" fmla="*/ 0 h 3"/>
                <a:gd name="T58" fmla="*/ 0 w 24"/>
                <a:gd name="T59" fmla="*/ 1 h 3"/>
                <a:gd name="T60" fmla="*/ 2 w 24"/>
                <a:gd name="T61" fmla="*/ 1 h 3"/>
                <a:gd name="T62" fmla="*/ 0 w 24"/>
                <a:gd name="T63" fmla="*/ 1 h 3"/>
                <a:gd name="T64" fmla="*/ 0 w 24"/>
                <a:gd name="T6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 h="3">
                  <a:moveTo>
                    <a:pt x="23" y="3"/>
                  </a:moveTo>
                  <a:cubicBezTo>
                    <a:pt x="24" y="3"/>
                    <a:pt x="24" y="3"/>
                    <a:pt x="24" y="3"/>
                  </a:cubicBezTo>
                  <a:cubicBezTo>
                    <a:pt x="24" y="3"/>
                    <a:pt x="24" y="3"/>
                    <a:pt x="23" y="3"/>
                  </a:cubicBezTo>
                  <a:moveTo>
                    <a:pt x="21" y="2"/>
                  </a:moveTo>
                  <a:cubicBezTo>
                    <a:pt x="22" y="2"/>
                    <a:pt x="22" y="2"/>
                    <a:pt x="22" y="2"/>
                  </a:cubicBezTo>
                  <a:cubicBezTo>
                    <a:pt x="22" y="2"/>
                    <a:pt x="22" y="2"/>
                    <a:pt x="21" y="2"/>
                  </a:cubicBezTo>
                  <a:moveTo>
                    <a:pt x="18" y="2"/>
                  </a:moveTo>
                  <a:cubicBezTo>
                    <a:pt x="18" y="2"/>
                    <a:pt x="19" y="2"/>
                    <a:pt x="19" y="2"/>
                  </a:cubicBezTo>
                  <a:cubicBezTo>
                    <a:pt x="19" y="2"/>
                    <a:pt x="18" y="2"/>
                    <a:pt x="18" y="2"/>
                  </a:cubicBezTo>
                  <a:moveTo>
                    <a:pt x="16" y="2"/>
                  </a:moveTo>
                  <a:cubicBezTo>
                    <a:pt x="16" y="2"/>
                    <a:pt x="17" y="2"/>
                    <a:pt x="17" y="2"/>
                  </a:cubicBezTo>
                  <a:cubicBezTo>
                    <a:pt x="17" y="2"/>
                    <a:pt x="16" y="2"/>
                    <a:pt x="16" y="2"/>
                  </a:cubicBezTo>
                  <a:moveTo>
                    <a:pt x="13" y="2"/>
                  </a:moveTo>
                  <a:cubicBezTo>
                    <a:pt x="13" y="2"/>
                    <a:pt x="14" y="2"/>
                    <a:pt x="15" y="2"/>
                  </a:cubicBezTo>
                  <a:cubicBezTo>
                    <a:pt x="14" y="2"/>
                    <a:pt x="13" y="2"/>
                    <a:pt x="13" y="2"/>
                  </a:cubicBezTo>
                  <a:moveTo>
                    <a:pt x="11" y="1"/>
                  </a:moveTo>
                  <a:cubicBezTo>
                    <a:pt x="11" y="1"/>
                    <a:pt x="12" y="1"/>
                    <a:pt x="12" y="1"/>
                  </a:cubicBezTo>
                  <a:cubicBezTo>
                    <a:pt x="12" y="1"/>
                    <a:pt x="11" y="1"/>
                    <a:pt x="11" y="1"/>
                  </a:cubicBezTo>
                  <a:moveTo>
                    <a:pt x="8" y="1"/>
                  </a:moveTo>
                  <a:cubicBezTo>
                    <a:pt x="9" y="1"/>
                    <a:pt x="9" y="1"/>
                    <a:pt x="10" y="1"/>
                  </a:cubicBezTo>
                  <a:cubicBezTo>
                    <a:pt x="9" y="1"/>
                    <a:pt x="9" y="1"/>
                    <a:pt x="8" y="1"/>
                  </a:cubicBezTo>
                  <a:moveTo>
                    <a:pt x="5" y="1"/>
                  </a:moveTo>
                  <a:cubicBezTo>
                    <a:pt x="6" y="1"/>
                    <a:pt x="7" y="1"/>
                    <a:pt x="8" y="1"/>
                  </a:cubicBezTo>
                  <a:cubicBezTo>
                    <a:pt x="7" y="1"/>
                    <a:pt x="6" y="1"/>
                    <a:pt x="5" y="1"/>
                  </a:cubicBezTo>
                  <a:moveTo>
                    <a:pt x="3" y="1"/>
                  </a:moveTo>
                  <a:cubicBezTo>
                    <a:pt x="4" y="1"/>
                    <a:pt x="4" y="1"/>
                    <a:pt x="5" y="1"/>
                  </a:cubicBezTo>
                  <a:cubicBezTo>
                    <a:pt x="4" y="1"/>
                    <a:pt x="4" y="1"/>
                    <a:pt x="3" y="1"/>
                  </a:cubicBezTo>
                  <a:moveTo>
                    <a:pt x="0" y="0"/>
                  </a:moveTo>
                  <a:cubicBezTo>
                    <a:pt x="0" y="0"/>
                    <a:pt x="0" y="0"/>
                    <a:pt x="0" y="0"/>
                  </a:cubicBezTo>
                  <a:cubicBezTo>
                    <a:pt x="0" y="1"/>
                    <a:pt x="0" y="1"/>
                    <a:pt x="0" y="1"/>
                  </a:cubicBezTo>
                  <a:cubicBezTo>
                    <a:pt x="1" y="1"/>
                    <a:pt x="2" y="1"/>
                    <a:pt x="2" y="1"/>
                  </a:cubicBezTo>
                  <a:cubicBezTo>
                    <a:pt x="2" y="1"/>
                    <a:pt x="1" y="1"/>
                    <a:pt x="0" y="1"/>
                  </a:cubicBezTo>
                  <a:cubicBezTo>
                    <a:pt x="0" y="0"/>
                    <a:pt x="0" y="0"/>
                    <a:pt x="0" y="0"/>
                  </a:cubicBez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91" name="Freeform 16"/>
            <p:cNvSpPr>
              <a:spLocks noEditPoints="1"/>
            </p:cNvSpPr>
            <p:nvPr/>
          </p:nvSpPr>
          <p:spPr bwMode="auto">
            <a:xfrm>
              <a:off x="4578350" y="2149343"/>
              <a:ext cx="166688" cy="50800"/>
            </a:xfrm>
            <a:custGeom>
              <a:avLst/>
              <a:gdLst>
                <a:gd name="T0" fmla="*/ 22 w 105"/>
                <a:gd name="T1" fmla="*/ 2 h 32"/>
                <a:gd name="T2" fmla="*/ 105 w 105"/>
                <a:gd name="T3" fmla="*/ 32 h 32"/>
                <a:gd name="T4" fmla="*/ 105 w 105"/>
                <a:gd name="T5" fmla="*/ 32 h 32"/>
                <a:gd name="T6" fmla="*/ 22 w 105"/>
                <a:gd name="T7" fmla="*/ 2 h 32"/>
                <a:gd name="T8" fmla="*/ 20 w 105"/>
                <a:gd name="T9" fmla="*/ 1 h 32"/>
                <a:gd name="T10" fmla="*/ 21 w 105"/>
                <a:gd name="T11" fmla="*/ 2 h 32"/>
                <a:gd name="T12" fmla="*/ 20 w 105"/>
                <a:gd name="T13" fmla="*/ 1 h 32"/>
                <a:gd name="T14" fmla="*/ 17 w 105"/>
                <a:gd name="T15" fmla="*/ 1 h 32"/>
                <a:gd name="T16" fmla="*/ 19 w 105"/>
                <a:gd name="T17" fmla="*/ 1 h 32"/>
                <a:gd name="T18" fmla="*/ 17 w 105"/>
                <a:gd name="T19" fmla="*/ 1 h 32"/>
                <a:gd name="T20" fmla="*/ 15 w 105"/>
                <a:gd name="T21" fmla="*/ 1 h 32"/>
                <a:gd name="T22" fmla="*/ 16 w 105"/>
                <a:gd name="T23" fmla="*/ 1 h 32"/>
                <a:gd name="T24" fmla="*/ 15 w 105"/>
                <a:gd name="T25" fmla="*/ 1 h 32"/>
                <a:gd name="T26" fmla="*/ 13 w 105"/>
                <a:gd name="T27" fmla="*/ 1 h 32"/>
                <a:gd name="T28" fmla="*/ 14 w 105"/>
                <a:gd name="T29" fmla="*/ 1 h 32"/>
                <a:gd name="T30" fmla="*/ 13 w 105"/>
                <a:gd name="T31" fmla="*/ 1 h 32"/>
                <a:gd name="T32" fmla="*/ 10 w 105"/>
                <a:gd name="T33" fmla="*/ 0 h 32"/>
                <a:gd name="T34" fmla="*/ 11 w 105"/>
                <a:gd name="T35" fmla="*/ 1 h 32"/>
                <a:gd name="T36" fmla="*/ 10 w 105"/>
                <a:gd name="T37" fmla="*/ 0 h 32"/>
                <a:gd name="T38" fmla="*/ 8 w 105"/>
                <a:gd name="T39" fmla="*/ 0 h 32"/>
                <a:gd name="T40" fmla="*/ 9 w 105"/>
                <a:gd name="T41" fmla="*/ 0 h 32"/>
                <a:gd name="T42" fmla="*/ 8 w 105"/>
                <a:gd name="T43" fmla="*/ 0 h 32"/>
                <a:gd name="T44" fmla="*/ 6 w 105"/>
                <a:gd name="T45" fmla="*/ 0 h 32"/>
                <a:gd name="T46" fmla="*/ 6 w 105"/>
                <a:gd name="T47" fmla="*/ 0 h 32"/>
                <a:gd name="T48" fmla="*/ 6 w 105"/>
                <a:gd name="T49" fmla="*/ 0 h 32"/>
                <a:gd name="T50" fmla="*/ 3 w 105"/>
                <a:gd name="T51" fmla="*/ 0 h 32"/>
                <a:gd name="T52" fmla="*/ 3 w 105"/>
                <a:gd name="T53" fmla="*/ 0 h 32"/>
                <a:gd name="T54" fmla="*/ 3 w 105"/>
                <a:gd name="T55" fmla="*/ 0 h 32"/>
                <a:gd name="T56" fmla="*/ 0 w 105"/>
                <a:gd name="T57" fmla="*/ 0 h 32"/>
                <a:gd name="T58" fmla="*/ 1 w 105"/>
                <a:gd name="T59" fmla="*/ 0 h 32"/>
                <a:gd name="T60" fmla="*/ 0 w 105"/>
                <a:gd name="T6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5" h="32">
                  <a:moveTo>
                    <a:pt x="22" y="2"/>
                  </a:moveTo>
                  <a:cubicBezTo>
                    <a:pt x="52" y="5"/>
                    <a:pt x="80" y="16"/>
                    <a:pt x="105" y="32"/>
                  </a:cubicBezTo>
                  <a:cubicBezTo>
                    <a:pt x="105" y="32"/>
                    <a:pt x="105" y="32"/>
                    <a:pt x="105" y="32"/>
                  </a:cubicBezTo>
                  <a:cubicBezTo>
                    <a:pt x="80" y="16"/>
                    <a:pt x="52" y="5"/>
                    <a:pt x="22" y="2"/>
                  </a:cubicBezTo>
                  <a:moveTo>
                    <a:pt x="20" y="1"/>
                  </a:moveTo>
                  <a:cubicBezTo>
                    <a:pt x="20" y="1"/>
                    <a:pt x="21" y="1"/>
                    <a:pt x="21" y="2"/>
                  </a:cubicBezTo>
                  <a:cubicBezTo>
                    <a:pt x="21" y="1"/>
                    <a:pt x="20" y="1"/>
                    <a:pt x="20" y="1"/>
                  </a:cubicBezTo>
                  <a:moveTo>
                    <a:pt x="17" y="1"/>
                  </a:moveTo>
                  <a:cubicBezTo>
                    <a:pt x="18" y="1"/>
                    <a:pt x="19" y="1"/>
                    <a:pt x="19" y="1"/>
                  </a:cubicBezTo>
                  <a:cubicBezTo>
                    <a:pt x="19" y="1"/>
                    <a:pt x="18" y="1"/>
                    <a:pt x="17" y="1"/>
                  </a:cubicBezTo>
                  <a:moveTo>
                    <a:pt x="15" y="1"/>
                  </a:moveTo>
                  <a:cubicBezTo>
                    <a:pt x="15" y="1"/>
                    <a:pt x="16" y="1"/>
                    <a:pt x="16" y="1"/>
                  </a:cubicBezTo>
                  <a:cubicBezTo>
                    <a:pt x="16" y="1"/>
                    <a:pt x="15" y="1"/>
                    <a:pt x="15" y="1"/>
                  </a:cubicBezTo>
                  <a:moveTo>
                    <a:pt x="13" y="1"/>
                  </a:moveTo>
                  <a:cubicBezTo>
                    <a:pt x="13" y="1"/>
                    <a:pt x="14" y="1"/>
                    <a:pt x="14" y="1"/>
                  </a:cubicBezTo>
                  <a:cubicBezTo>
                    <a:pt x="14" y="1"/>
                    <a:pt x="13" y="1"/>
                    <a:pt x="13" y="1"/>
                  </a:cubicBezTo>
                  <a:moveTo>
                    <a:pt x="10" y="0"/>
                  </a:moveTo>
                  <a:cubicBezTo>
                    <a:pt x="10" y="1"/>
                    <a:pt x="11" y="1"/>
                    <a:pt x="11" y="1"/>
                  </a:cubicBezTo>
                  <a:cubicBezTo>
                    <a:pt x="11" y="1"/>
                    <a:pt x="10" y="1"/>
                    <a:pt x="10" y="0"/>
                  </a:cubicBezTo>
                  <a:moveTo>
                    <a:pt x="8" y="0"/>
                  </a:moveTo>
                  <a:cubicBezTo>
                    <a:pt x="8" y="0"/>
                    <a:pt x="8" y="0"/>
                    <a:pt x="9" y="0"/>
                  </a:cubicBezTo>
                  <a:cubicBezTo>
                    <a:pt x="8" y="0"/>
                    <a:pt x="8" y="0"/>
                    <a:pt x="8" y="0"/>
                  </a:cubicBezTo>
                  <a:moveTo>
                    <a:pt x="6" y="0"/>
                  </a:moveTo>
                  <a:cubicBezTo>
                    <a:pt x="6" y="0"/>
                    <a:pt x="6" y="0"/>
                    <a:pt x="6" y="0"/>
                  </a:cubicBezTo>
                  <a:cubicBezTo>
                    <a:pt x="6" y="0"/>
                    <a:pt x="6" y="0"/>
                    <a:pt x="6" y="0"/>
                  </a:cubicBezTo>
                  <a:moveTo>
                    <a:pt x="3" y="0"/>
                  </a:moveTo>
                  <a:cubicBezTo>
                    <a:pt x="3" y="0"/>
                    <a:pt x="3" y="0"/>
                    <a:pt x="3" y="0"/>
                  </a:cubicBezTo>
                  <a:cubicBezTo>
                    <a:pt x="3" y="0"/>
                    <a:pt x="3" y="0"/>
                    <a:pt x="3" y="0"/>
                  </a:cubicBezTo>
                  <a:moveTo>
                    <a:pt x="0" y="0"/>
                  </a:moveTo>
                  <a:cubicBezTo>
                    <a:pt x="1" y="0"/>
                    <a:pt x="1" y="0"/>
                    <a:pt x="1" y="0"/>
                  </a:cubicBezTo>
                  <a:cubicBezTo>
                    <a:pt x="1" y="0"/>
                    <a:pt x="1" y="0"/>
                    <a:pt x="0" y="0"/>
                  </a:cubicBezTo>
                </a:path>
              </a:pathLst>
            </a:custGeom>
            <a:solidFill>
              <a:srgbClr val="373535"/>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grpSp>
          <p:nvGrpSpPr>
            <p:cNvPr id="92" name="Group 91"/>
            <p:cNvGrpSpPr/>
            <p:nvPr/>
          </p:nvGrpSpPr>
          <p:grpSpPr>
            <a:xfrm>
              <a:off x="1947863" y="2147755"/>
              <a:ext cx="3340100" cy="1211263"/>
              <a:chOff x="1947863" y="2105025"/>
              <a:chExt cx="3340100" cy="1211263"/>
            </a:xfrm>
          </p:grpSpPr>
          <p:sp>
            <p:nvSpPr>
              <p:cNvPr id="97" name="Freeform 10"/>
              <p:cNvSpPr>
                <a:spLocks/>
              </p:cNvSpPr>
              <p:nvPr/>
            </p:nvSpPr>
            <p:spPr bwMode="auto">
              <a:xfrm>
                <a:off x="1947863" y="2105025"/>
                <a:ext cx="3340100" cy="1211263"/>
              </a:xfrm>
              <a:custGeom>
                <a:avLst/>
                <a:gdLst>
                  <a:gd name="T0" fmla="*/ 1652 w 2100"/>
                  <a:gd name="T1" fmla="*/ 1 h 761"/>
                  <a:gd name="T2" fmla="*/ 1849 w 2100"/>
                  <a:gd name="T3" fmla="*/ 198 h 761"/>
                  <a:gd name="T4" fmla="*/ 1652 w 2100"/>
                  <a:gd name="T5" fmla="*/ 395 h 761"/>
                  <a:gd name="T6" fmla="*/ 265 w 2100"/>
                  <a:gd name="T7" fmla="*/ 395 h 761"/>
                  <a:gd name="T8" fmla="*/ 265 w 2100"/>
                  <a:gd name="T9" fmla="*/ 280 h 761"/>
                  <a:gd name="T10" fmla="*/ 0 w 2100"/>
                  <a:gd name="T11" fmla="*/ 520 h 761"/>
                  <a:gd name="T12" fmla="*/ 265 w 2100"/>
                  <a:gd name="T13" fmla="*/ 761 h 761"/>
                  <a:gd name="T14" fmla="*/ 265 w 2100"/>
                  <a:gd name="T15" fmla="*/ 645 h 761"/>
                  <a:gd name="T16" fmla="*/ 1652 w 2100"/>
                  <a:gd name="T17" fmla="*/ 645 h 761"/>
                  <a:gd name="T18" fmla="*/ 2100 w 2100"/>
                  <a:gd name="T19" fmla="*/ 198 h 761"/>
                  <a:gd name="T20" fmla="*/ 2054 w 2100"/>
                  <a:gd name="T21" fmla="*/ 0 h 761"/>
                  <a:gd name="T22" fmla="*/ 1652 w 2100"/>
                  <a:gd name="T23" fmla="*/ 0 h 761"/>
                  <a:gd name="T24" fmla="*/ 1652 w 2100"/>
                  <a:gd name="T25" fmla="*/ 1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0" h="761">
                    <a:moveTo>
                      <a:pt x="1652" y="1"/>
                    </a:moveTo>
                    <a:cubicBezTo>
                      <a:pt x="1761" y="1"/>
                      <a:pt x="1849" y="89"/>
                      <a:pt x="1849" y="198"/>
                    </a:cubicBezTo>
                    <a:cubicBezTo>
                      <a:pt x="1849" y="307"/>
                      <a:pt x="1761" y="395"/>
                      <a:pt x="1652" y="395"/>
                    </a:cubicBezTo>
                    <a:cubicBezTo>
                      <a:pt x="265" y="395"/>
                      <a:pt x="265" y="395"/>
                      <a:pt x="265" y="395"/>
                    </a:cubicBezTo>
                    <a:cubicBezTo>
                      <a:pt x="265" y="280"/>
                      <a:pt x="265" y="280"/>
                      <a:pt x="265" y="280"/>
                    </a:cubicBezTo>
                    <a:cubicBezTo>
                      <a:pt x="265" y="280"/>
                      <a:pt x="217" y="481"/>
                      <a:pt x="0" y="520"/>
                    </a:cubicBezTo>
                    <a:cubicBezTo>
                      <a:pt x="217" y="560"/>
                      <a:pt x="265" y="761"/>
                      <a:pt x="265" y="761"/>
                    </a:cubicBezTo>
                    <a:cubicBezTo>
                      <a:pt x="265" y="645"/>
                      <a:pt x="265" y="645"/>
                      <a:pt x="265" y="645"/>
                    </a:cubicBezTo>
                    <a:cubicBezTo>
                      <a:pt x="1652" y="645"/>
                      <a:pt x="1652" y="645"/>
                      <a:pt x="1652" y="645"/>
                    </a:cubicBezTo>
                    <a:cubicBezTo>
                      <a:pt x="1899" y="645"/>
                      <a:pt x="2100" y="445"/>
                      <a:pt x="2100" y="198"/>
                    </a:cubicBezTo>
                    <a:cubicBezTo>
                      <a:pt x="2100" y="127"/>
                      <a:pt x="2083" y="60"/>
                      <a:pt x="2054" y="0"/>
                    </a:cubicBezTo>
                    <a:cubicBezTo>
                      <a:pt x="1652" y="0"/>
                      <a:pt x="1652" y="0"/>
                      <a:pt x="1652" y="0"/>
                    </a:cubicBezTo>
                    <a:cubicBezTo>
                      <a:pt x="1652" y="1"/>
                      <a:pt x="1652" y="1"/>
                      <a:pt x="1652" y="1"/>
                    </a:cubicBezTo>
                  </a:path>
                </a:pathLst>
              </a:custGeom>
              <a:gradFill>
                <a:gsLst>
                  <a:gs pos="90000">
                    <a:srgbClr val="9BBB59"/>
                  </a:gs>
                  <a:gs pos="10000">
                    <a:srgbClr val="9BBB59"/>
                  </a:gs>
                  <a:gs pos="50000">
                    <a:srgbClr val="9BBB59">
                      <a:lumMod val="60000"/>
                      <a:lumOff val="40000"/>
                    </a:srgbClr>
                  </a:gs>
                </a:gsLst>
                <a:lin ang="0" scaled="1"/>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98" name="Freeform 13"/>
              <p:cNvSpPr>
                <a:spLocks/>
              </p:cNvSpPr>
              <p:nvPr/>
            </p:nvSpPr>
            <p:spPr bwMode="auto">
              <a:xfrm>
                <a:off x="4570413" y="2127250"/>
                <a:ext cx="717550" cy="1003300"/>
              </a:xfrm>
              <a:custGeom>
                <a:avLst/>
                <a:gdLst>
                  <a:gd name="T0" fmla="*/ 411 w 451"/>
                  <a:gd name="T1" fmla="*/ 0 h 631"/>
                  <a:gd name="T2" fmla="*/ 419 w 451"/>
                  <a:gd name="T3" fmla="*/ 19 h 631"/>
                  <a:gd name="T4" fmla="*/ 110 w 451"/>
                  <a:gd name="T5" fmla="*/ 19 h 631"/>
                  <a:gd name="T6" fmla="*/ 200 w 451"/>
                  <a:gd name="T7" fmla="*/ 184 h 631"/>
                  <a:gd name="T8" fmla="*/ 200 w 451"/>
                  <a:gd name="T9" fmla="*/ 184 h 631"/>
                  <a:gd name="T10" fmla="*/ 200 w 451"/>
                  <a:gd name="T11" fmla="*/ 184 h 631"/>
                  <a:gd name="T12" fmla="*/ 3 w 451"/>
                  <a:gd name="T13" fmla="*/ 381 h 631"/>
                  <a:gd name="T14" fmla="*/ 2 w 451"/>
                  <a:gd name="T15" fmla="*/ 381 h 631"/>
                  <a:gd name="T16" fmla="*/ 0 w 451"/>
                  <a:gd name="T17" fmla="*/ 381 h 631"/>
                  <a:gd name="T18" fmla="*/ 0 w 451"/>
                  <a:gd name="T19" fmla="*/ 631 h 631"/>
                  <a:gd name="T20" fmla="*/ 3 w 451"/>
                  <a:gd name="T21" fmla="*/ 631 h 631"/>
                  <a:gd name="T22" fmla="*/ 451 w 451"/>
                  <a:gd name="T23" fmla="*/ 184 h 631"/>
                  <a:gd name="T24" fmla="*/ 419 w 451"/>
                  <a:gd name="T25" fmla="*/ 19 h 631"/>
                  <a:gd name="T26" fmla="*/ 419 w 451"/>
                  <a:gd name="T27" fmla="*/ 19 h 631"/>
                  <a:gd name="T28" fmla="*/ 411 w 451"/>
                  <a:gd name="T29" fmla="*/ 0 h 631"/>
                  <a:gd name="T30" fmla="*/ 411 w 451"/>
                  <a:gd name="T31" fmla="*/ 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1" h="631">
                    <a:moveTo>
                      <a:pt x="411" y="0"/>
                    </a:moveTo>
                    <a:cubicBezTo>
                      <a:pt x="414" y="6"/>
                      <a:pt x="416" y="12"/>
                      <a:pt x="419" y="19"/>
                    </a:cubicBezTo>
                    <a:cubicBezTo>
                      <a:pt x="110" y="19"/>
                      <a:pt x="110" y="19"/>
                      <a:pt x="110" y="19"/>
                    </a:cubicBezTo>
                    <a:cubicBezTo>
                      <a:pt x="164" y="54"/>
                      <a:pt x="200" y="115"/>
                      <a:pt x="200" y="184"/>
                    </a:cubicBezTo>
                    <a:cubicBezTo>
                      <a:pt x="200" y="184"/>
                      <a:pt x="200" y="184"/>
                      <a:pt x="200" y="184"/>
                    </a:cubicBezTo>
                    <a:cubicBezTo>
                      <a:pt x="200" y="184"/>
                      <a:pt x="200" y="184"/>
                      <a:pt x="200" y="184"/>
                    </a:cubicBezTo>
                    <a:cubicBezTo>
                      <a:pt x="200" y="293"/>
                      <a:pt x="112" y="381"/>
                      <a:pt x="3" y="381"/>
                    </a:cubicBezTo>
                    <a:cubicBezTo>
                      <a:pt x="2" y="381"/>
                      <a:pt x="2" y="381"/>
                      <a:pt x="2" y="381"/>
                    </a:cubicBezTo>
                    <a:cubicBezTo>
                      <a:pt x="0" y="381"/>
                      <a:pt x="0" y="381"/>
                      <a:pt x="0" y="381"/>
                    </a:cubicBezTo>
                    <a:cubicBezTo>
                      <a:pt x="0" y="631"/>
                      <a:pt x="0" y="631"/>
                      <a:pt x="0" y="631"/>
                    </a:cubicBezTo>
                    <a:cubicBezTo>
                      <a:pt x="3" y="631"/>
                      <a:pt x="3" y="631"/>
                      <a:pt x="3" y="631"/>
                    </a:cubicBezTo>
                    <a:cubicBezTo>
                      <a:pt x="250" y="631"/>
                      <a:pt x="451" y="431"/>
                      <a:pt x="451" y="184"/>
                    </a:cubicBezTo>
                    <a:cubicBezTo>
                      <a:pt x="451" y="126"/>
                      <a:pt x="439" y="70"/>
                      <a:pt x="419" y="19"/>
                    </a:cubicBezTo>
                    <a:cubicBezTo>
                      <a:pt x="419" y="19"/>
                      <a:pt x="419" y="19"/>
                      <a:pt x="419" y="19"/>
                    </a:cubicBezTo>
                    <a:cubicBezTo>
                      <a:pt x="416" y="12"/>
                      <a:pt x="414" y="6"/>
                      <a:pt x="411" y="0"/>
                    </a:cubicBezTo>
                    <a:cubicBezTo>
                      <a:pt x="411" y="0"/>
                      <a:pt x="411" y="0"/>
                      <a:pt x="411" y="0"/>
                    </a:cubicBezTo>
                  </a:path>
                </a:pathLst>
              </a:custGeom>
              <a:gradFill flip="none" rotWithShape="1">
                <a:gsLst>
                  <a:gs pos="78000">
                    <a:sysClr val="window" lastClr="FFFFFF">
                      <a:alpha val="0"/>
                    </a:sysClr>
                  </a:gs>
                  <a:gs pos="100000">
                    <a:sysClr val="windowText" lastClr="000000">
                      <a:alpha val="80000"/>
                    </a:sys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99" name="Freeform 17"/>
              <p:cNvSpPr>
                <a:spLocks/>
              </p:cNvSpPr>
              <p:nvPr/>
            </p:nvSpPr>
            <p:spPr bwMode="auto">
              <a:xfrm>
                <a:off x="4575175" y="2105025"/>
                <a:ext cx="661988" cy="52388"/>
              </a:xfrm>
              <a:custGeom>
                <a:avLst/>
                <a:gdLst>
                  <a:gd name="T0" fmla="*/ 402 w 416"/>
                  <a:gd name="T1" fmla="*/ 0 h 33"/>
                  <a:gd name="T2" fmla="*/ 1 w 416"/>
                  <a:gd name="T3" fmla="*/ 0 h 33"/>
                  <a:gd name="T4" fmla="*/ 0 w 416"/>
                  <a:gd name="T5" fmla="*/ 0 h 33"/>
                  <a:gd name="T6" fmla="*/ 0 w 416"/>
                  <a:gd name="T7" fmla="*/ 1 h 33"/>
                  <a:gd name="T8" fmla="*/ 2 w 416"/>
                  <a:gd name="T9" fmla="*/ 1 h 33"/>
                  <a:gd name="T10" fmla="*/ 3 w 416"/>
                  <a:gd name="T11" fmla="*/ 1 h 33"/>
                  <a:gd name="T12" fmla="*/ 5 w 416"/>
                  <a:gd name="T13" fmla="*/ 1 h 33"/>
                  <a:gd name="T14" fmla="*/ 5 w 416"/>
                  <a:gd name="T15" fmla="*/ 1 h 33"/>
                  <a:gd name="T16" fmla="*/ 8 w 416"/>
                  <a:gd name="T17" fmla="*/ 1 h 33"/>
                  <a:gd name="T18" fmla="*/ 8 w 416"/>
                  <a:gd name="T19" fmla="*/ 1 h 33"/>
                  <a:gd name="T20" fmla="*/ 10 w 416"/>
                  <a:gd name="T21" fmla="*/ 1 h 33"/>
                  <a:gd name="T22" fmla="*/ 11 w 416"/>
                  <a:gd name="T23" fmla="*/ 1 h 33"/>
                  <a:gd name="T24" fmla="*/ 12 w 416"/>
                  <a:gd name="T25" fmla="*/ 1 h 33"/>
                  <a:gd name="T26" fmla="*/ 13 w 416"/>
                  <a:gd name="T27" fmla="*/ 2 h 33"/>
                  <a:gd name="T28" fmla="*/ 15 w 416"/>
                  <a:gd name="T29" fmla="*/ 2 h 33"/>
                  <a:gd name="T30" fmla="*/ 16 w 416"/>
                  <a:gd name="T31" fmla="*/ 2 h 33"/>
                  <a:gd name="T32" fmla="*/ 17 w 416"/>
                  <a:gd name="T33" fmla="*/ 2 h 33"/>
                  <a:gd name="T34" fmla="*/ 18 w 416"/>
                  <a:gd name="T35" fmla="*/ 2 h 33"/>
                  <a:gd name="T36" fmla="*/ 19 w 416"/>
                  <a:gd name="T37" fmla="*/ 2 h 33"/>
                  <a:gd name="T38" fmla="*/ 21 w 416"/>
                  <a:gd name="T39" fmla="*/ 2 h 33"/>
                  <a:gd name="T40" fmla="*/ 22 w 416"/>
                  <a:gd name="T41" fmla="*/ 2 h 33"/>
                  <a:gd name="T42" fmla="*/ 23 w 416"/>
                  <a:gd name="T43" fmla="*/ 3 h 33"/>
                  <a:gd name="T44" fmla="*/ 24 w 416"/>
                  <a:gd name="T45" fmla="*/ 3 h 33"/>
                  <a:gd name="T46" fmla="*/ 107 w 416"/>
                  <a:gd name="T47" fmla="*/ 33 h 33"/>
                  <a:gd name="T48" fmla="*/ 416 w 416"/>
                  <a:gd name="T49" fmla="*/ 33 h 33"/>
                  <a:gd name="T50" fmla="*/ 408 w 416"/>
                  <a:gd name="T51" fmla="*/ 14 h 33"/>
                  <a:gd name="T52" fmla="*/ 402 w 416"/>
                  <a:gd name="T5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6" h="33">
                    <a:moveTo>
                      <a:pt x="402" y="0"/>
                    </a:moveTo>
                    <a:cubicBezTo>
                      <a:pt x="1" y="0"/>
                      <a:pt x="1" y="0"/>
                      <a:pt x="1" y="0"/>
                    </a:cubicBezTo>
                    <a:cubicBezTo>
                      <a:pt x="0" y="0"/>
                      <a:pt x="0" y="0"/>
                      <a:pt x="0" y="0"/>
                    </a:cubicBezTo>
                    <a:cubicBezTo>
                      <a:pt x="0" y="1"/>
                      <a:pt x="0" y="1"/>
                      <a:pt x="0" y="1"/>
                    </a:cubicBezTo>
                    <a:cubicBezTo>
                      <a:pt x="1" y="1"/>
                      <a:pt x="2" y="1"/>
                      <a:pt x="2" y="1"/>
                    </a:cubicBezTo>
                    <a:cubicBezTo>
                      <a:pt x="3" y="1"/>
                      <a:pt x="3" y="1"/>
                      <a:pt x="3" y="1"/>
                    </a:cubicBezTo>
                    <a:cubicBezTo>
                      <a:pt x="4" y="1"/>
                      <a:pt x="4" y="1"/>
                      <a:pt x="5" y="1"/>
                    </a:cubicBezTo>
                    <a:cubicBezTo>
                      <a:pt x="5" y="1"/>
                      <a:pt x="5" y="1"/>
                      <a:pt x="5" y="1"/>
                    </a:cubicBezTo>
                    <a:cubicBezTo>
                      <a:pt x="6" y="1"/>
                      <a:pt x="7" y="1"/>
                      <a:pt x="8" y="1"/>
                    </a:cubicBezTo>
                    <a:cubicBezTo>
                      <a:pt x="8" y="1"/>
                      <a:pt x="8" y="1"/>
                      <a:pt x="8" y="1"/>
                    </a:cubicBezTo>
                    <a:cubicBezTo>
                      <a:pt x="9" y="1"/>
                      <a:pt x="9" y="1"/>
                      <a:pt x="10" y="1"/>
                    </a:cubicBezTo>
                    <a:cubicBezTo>
                      <a:pt x="10" y="1"/>
                      <a:pt x="10" y="1"/>
                      <a:pt x="11" y="1"/>
                    </a:cubicBezTo>
                    <a:cubicBezTo>
                      <a:pt x="11" y="1"/>
                      <a:pt x="12" y="1"/>
                      <a:pt x="12" y="1"/>
                    </a:cubicBezTo>
                    <a:cubicBezTo>
                      <a:pt x="12" y="2"/>
                      <a:pt x="13" y="2"/>
                      <a:pt x="13" y="2"/>
                    </a:cubicBezTo>
                    <a:cubicBezTo>
                      <a:pt x="13" y="2"/>
                      <a:pt x="14" y="2"/>
                      <a:pt x="15" y="2"/>
                    </a:cubicBezTo>
                    <a:cubicBezTo>
                      <a:pt x="15" y="2"/>
                      <a:pt x="16" y="2"/>
                      <a:pt x="16" y="2"/>
                    </a:cubicBezTo>
                    <a:cubicBezTo>
                      <a:pt x="16" y="2"/>
                      <a:pt x="17" y="2"/>
                      <a:pt x="17" y="2"/>
                    </a:cubicBezTo>
                    <a:cubicBezTo>
                      <a:pt x="17" y="2"/>
                      <a:pt x="18" y="2"/>
                      <a:pt x="18" y="2"/>
                    </a:cubicBezTo>
                    <a:cubicBezTo>
                      <a:pt x="18" y="2"/>
                      <a:pt x="19" y="2"/>
                      <a:pt x="19" y="2"/>
                    </a:cubicBezTo>
                    <a:cubicBezTo>
                      <a:pt x="20" y="2"/>
                      <a:pt x="21" y="2"/>
                      <a:pt x="21" y="2"/>
                    </a:cubicBezTo>
                    <a:cubicBezTo>
                      <a:pt x="22" y="2"/>
                      <a:pt x="22" y="2"/>
                      <a:pt x="22" y="2"/>
                    </a:cubicBezTo>
                    <a:cubicBezTo>
                      <a:pt x="22" y="2"/>
                      <a:pt x="23" y="2"/>
                      <a:pt x="23" y="3"/>
                    </a:cubicBezTo>
                    <a:cubicBezTo>
                      <a:pt x="24" y="3"/>
                      <a:pt x="24" y="3"/>
                      <a:pt x="24" y="3"/>
                    </a:cubicBezTo>
                    <a:cubicBezTo>
                      <a:pt x="54" y="6"/>
                      <a:pt x="82" y="17"/>
                      <a:pt x="107" y="33"/>
                    </a:cubicBezTo>
                    <a:cubicBezTo>
                      <a:pt x="416" y="33"/>
                      <a:pt x="416" y="33"/>
                      <a:pt x="416" y="33"/>
                    </a:cubicBezTo>
                    <a:cubicBezTo>
                      <a:pt x="413" y="26"/>
                      <a:pt x="411" y="20"/>
                      <a:pt x="408" y="14"/>
                    </a:cubicBezTo>
                    <a:cubicBezTo>
                      <a:pt x="406" y="9"/>
                      <a:pt x="404" y="5"/>
                      <a:pt x="402" y="0"/>
                    </a:cubicBezTo>
                  </a:path>
                </a:pathLst>
              </a:custGeom>
              <a:solidFill>
                <a:sysClr val="windowText" lastClr="000000">
                  <a:alpha val="80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grpSp>
        <p:sp>
          <p:nvSpPr>
            <p:cNvPr id="93" name="Freeform 18"/>
            <p:cNvSpPr>
              <a:spLocks/>
            </p:cNvSpPr>
            <p:nvPr/>
          </p:nvSpPr>
          <p:spPr bwMode="auto">
            <a:xfrm>
              <a:off x="5214938" y="2147755"/>
              <a:ext cx="9525" cy="22225"/>
            </a:xfrm>
            <a:custGeom>
              <a:avLst/>
              <a:gdLst>
                <a:gd name="T0" fmla="*/ 0 w 6"/>
                <a:gd name="T1" fmla="*/ 0 h 14"/>
                <a:gd name="T2" fmla="*/ 0 w 6"/>
                <a:gd name="T3" fmla="*/ 0 h 14"/>
                <a:gd name="T4" fmla="*/ 6 w 6"/>
                <a:gd name="T5" fmla="*/ 14 h 14"/>
                <a:gd name="T6" fmla="*/ 0 w 6"/>
                <a:gd name="T7" fmla="*/ 0 h 14"/>
              </a:gdLst>
              <a:ahLst/>
              <a:cxnLst>
                <a:cxn ang="0">
                  <a:pos x="T0" y="T1"/>
                </a:cxn>
                <a:cxn ang="0">
                  <a:pos x="T2" y="T3"/>
                </a:cxn>
                <a:cxn ang="0">
                  <a:pos x="T4" y="T5"/>
                </a:cxn>
                <a:cxn ang="0">
                  <a:pos x="T6" y="T7"/>
                </a:cxn>
              </a:cxnLst>
              <a:rect l="0" t="0" r="r" b="b"/>
              <a:pathLst>
                <a:path w="6" h="14">
                  <a:moveTo>
                    <a:pt x="0" y="0"/>
                  </a:moveTo>
                  <a:cubicBezTo>
                    <a:pt x="0" y="0"/>
                    <a:pt x="0" y="0"/>
                    <a:pt x="0" y="0"/>
                  </a:cubicBezTo>
                  <a:cubicBezTo>
                    <a:pt x="2" y="5"/>
                    <a:pt x="4" y="9"/>
                    <a:pt x="6" y="14"/>
                  </a:cubicBezTo>
                  <a:cubicBezTo>
                    <a:pt x="4" y="9"/>
                    <a:pt x="2" y="5"/>
                    <a:pt x="0" y="0"/>
                  </a:cubicBezTo>
                </a:path>
              </a:pathLst>
            </a:custGeom>
            <a:solidFill>
              <a:srgbClr val="1106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94" name="Freeform 23"/>
            <p:cNvSpPr>
              <a:spLocks/>
            </p:cNvSpPr>
            <p:nvPr/>
          </p:nvSpPr>
          <p:spPr bwMode="auto">
            <a:xfrm>
              <a:off x="5224463" y="2169980"/>
              <a:ext cx="12700" cy="30163"/>
            </a:xfrm>
            <a:custGeom>
              <a:avLst/>
              <a:gdLst>
                <a:gd name="T0" fmla="*/ 0 w 8"/>
                <a:gd name="T1" fmla="*/ 0 h 19"/>
                <a:gd name="T2" fmla="*/ 8 w 8"/>
                <a:gd name="T3" fmla="*/ 19 h 19"/>
                <a:gd name="T4" fmla="*/ 8 w 8"/>
                <a:gd name="T5" fmla="*/ 19 h 19"/>
                <a:gd name="T6" fmla="*/ 0 w 8"/>
                <a:gd name="T7" fmla="*/ 0 h 19"/>
              </a:gdLst>
              <a:ahLst/>
              <a:cxnLst>
                <a:cxn ang="0">
                  <a:pos x="T0" y="T1"/>
                </a:cxn>
                <a:cxn ang="0">
                  <a:pos x="T2" y="T3"/>
                </a:cxn>
                <a:cxn ang="0">
                  <a:pos x="T4" y="T5"/>
                </a:cxn>
                <a:cxn ang="0">
                  <a:pos x="T6" y="T7"/>
                </a:cxn>
              </a:cxnLst>
              <a:rect l="0" t="0" r="r" b="b"/>
              <a:pathLst>
                <a:path w="8" h="19">
                  <a:moveTo>
                    <a:pt x="0" y="0"/>
                  </a:moveTo>
                  <a:cubicBezTo>
                    <a:pt x="3" y="6"/>
                    <a:pt x="5" y="12"/>
                    <a:pt x="8" y="19"/>
                  </a:cubicBezTo>
                  <a:cubicBezTo>
                    <a:pt x="8" y="19"/>
                    <a:pt x="8" y="19"/>
                    <a:pt x="8" y="19"/>
                  </a:cubicBezTo>
                  <a:cubicBezTo>
                    <a:pt x="5" y="12"/>
                    <a:pt x="3" y="6"/>
                    <a:pt x="0" y="0"/>
                  </a:cubicBezTo>
                </a:path>
              </a:pathLst>
            </a:custGeom>
            <a:solidFill>
              <a:srgbClr val="050B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95" name="Freeform 94"/>
            <p:cNvSpPr>
              <a:spLocks/>
            </p:cNvSpPr>
            <p:nvPr/>
          </p:nvSpPr>
          <p:spPr bwMode="auto">
            <a:xfrm>
              <a:off x="5224463" y="2169980"/>
              <a:ext cx="12700" cy="30163"/>
            </a:xfrm>
            <a:custGeom>
              <a:avLst/>
              <a:gdLst>
                <a:gd name="T0" fmla="*/ 0 w 8"/>
                <a:gd name="T1" fmla="*/ 0 h 19"/>
                <a:gd name="T2" fmla="*/ 0 w 8"/>
                <a:gd name="T3" fmla="*/ 0 h 19"/>
                <a:gd name="T4" fmla="*/ 8 w 8"/>
                <a:gd name="T5" fmla="*/ 19 h 19"/>
                <a:gd name="T6" fmla="*/ 8 w 8"/>
                <a:gd name="T7" fmla="*/ 19 h 19"/>
                <a:gd name="T8" fmla="*/ 0 w 8"/>
                <a:gd name="T9" fmla="*/ 0 h 19"/>
              </a:gdLst>
              <a:ahLst/>
              <a:cxnLst>
                <a:cxn ang="0">
                  <a:pos x="T0" y="T1"/>
                </a:cxn>
                <a:cxn ang="0">
                  <a:pos x="T2" y="T3"/>
                </a:cxn>
                <a:cxn ang="0">
                  <a:pos x="T4" y="T5"/>
                </a:cxn>
                <a:cxn ang="0">
                  <a:pos x="T6" y="T7"/>
                </a:cxn>
                <a:cxn ang="0">
                  <a:pos x="T8" y="T9"/>
                </a:cxn>
              </a:cxnLst>
              <a:rect l="0" t="0" r="r" b="b"/>
              <a:pathLst>
                <a:path w="8" h="19">
                  <a:moveTo>
                    <a:pt x="0" y="0"/>
                  </a:moveTo>
                  <a:cubicBezTo>
                    <a:pt x="0" y="0"/>
                    <a:pt x="0" y="0"/>
                    <a:pt x="0" y="0"/>
                  </a:cubicBezTo>
                  <a:cubicBezTo>
                    <a:pt x="3" y="6"/>
                    <a:pt x="5" y="12"/>
                    <a:pt x="8" y="19"/>
                  </a:cubicBezTo>
                  <a:cubicBezTo>
                    <a:pt x="8" y="19"/>
                    <a:pt x="8" y="19"/>
                    <a:pt x="8" y="19"/>
                  </a:cubicBezTo>
                  <a:cubicBezTo>
                    <a:pt x="5" y="12"/>
                    <a:pt x="3" y="6"/>
                    <a:pt x="0" y="0"/>
                  </a:cubicBezTo>
                </a:path>
              </a:pathLst>
            </a:custGeom>
            <a:solidFill>
              <a:srgbClr val="1106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96" name="TextBox 95"/>
            <p:cNvSpPr txBox="1"/>
            <p:nvPr/>
          </p:nvSpPr>
          <p:spPr>
            <a:xfrm>
              <a:off x="2287278" y="2837798"/>
              <a:ext cx="788519" cy="267766"/>
            </a:xfrm>
            <a:prstGeom prst="rect">
              <a:avLst/>
            </a:prstGeom>
            <a:noFill/>
          </p:spPr>
          <p:txBody>
            <a:bodyPr wrap="square" rtlCol="0">
              <a:spAutoFit/>
            </a:bodyPr>
            <a:lstStyle/>
            <a:p>
              <a:pPr marL="0" marR="0" lvl="0" indent="0" defTabSz="914400" eaLnBrk="1" fontAlgn="auto" latinLnBrk="0" hangingPunct="1">
                <a:lnSpc>
                  <a:spcPct val="114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Option 03</a:t>
              </a:r>
              <a:endParaRPr kumimoji="0" lang="en-US" sz="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100" name="Group 99"/>
          <p:cNvGrpSpPr/>
          <p:nvPr/>
        </p:nvGrpSpPr>
        <p:grpSpPr>
          <a:xfrm>
            <a:off x="2681147" y="2429755"/>
            <a:ext cx="3094038" cy="1611313"/>
            <a:chOff x="2598738" y="2147755"/>
            <a:chExt cx="3094038" cy="1611313"/>
          </a:xfrm>
        </p:grpSpPr>
        <p:sp>
          <p:nvSpPr>
            <p:cNvPr id="101" name="Freeform 14"/>
            <p:cNvSpPr>
              <a:spLocks/>
            </p:cNvSpPr>
            <p:nvPr/>
          </p:nvSpPr>
          <p:spPr bwMode="auto">
            <a:xfrm>
              <a:off x="5237163" y="2200143"/>
              <a:ext cx="50800" cy="263525"/>
            </a:xfrm>
            <a:custGeom>
              <a:avLst/>
              <a:gdLst>
                <a:gd name="T0" fmla="*/ 0 w 32"/>
                <a:gd name="T1" fmla="*/ 0 h 165"/>
                <a:gd name="T2" fmla="*/ 0 w 32"/>
                <a:gd name="T3" fmla="*/ 0 h 165"/>
                <a:gd name="T4" fmla="*/ 32 w 32"/>
                <a:gd name="T5" fmla="*/ 165 h 165"/>
                <a:gd name="T6" fmla="*/ 32 w 32"/>
                <a:gd name="T7" fmla="*/ 165 h 165"/>
                <a:gd name="T8" fmla="*/ 0 w 32"/>
                <a:gd name="T9" fmla="*/ 0 h 165"/>
              </a:gdLst>
              <a:ahLst/>
              <a:cxnLst>
                <a:cxn ang="0">
                  <a:pos x="T0" y="T1"/>
                </a:cxn>
                <a:cxn ang="0">
                  <a:pos x="T2" y="T3"/>
                </a:cxn>
                <a:cxn ang="0">
                  <a:pos x="T4" y="T5"/>
                </a:cxn>
                <a:cxn ang="0">
                  <a:pos x="T6" y="T7"/>
                </a:cxn>
                <a:cxn ang="0">
                  <a:pos x="T8" y="T9"/>
                </a:cxn>
              </a:cxnLst>
              <a:rect l="0" t="0" r="r" b="b"/>
              <a:pathLst>
                <a:path w="32" h="165">
                  <a:moveTo>
                    <a:pt x="0" y="0"/>
                  </a:moveTo>
                  <a:cubicBezTo>
                    <a:pt x="0" y="0"/>
                    <a:pt x="0" y="0"/>
                    <a:pt x="0" y="0"/>
                  </a:cubicBezTo>
                  <a:cubicBezTo>
                    <a:pt x="20" y="51"/>
                    <a:pt x="32" y="107"/>
                    <a:pt x="32" y="165"/>
                  </a:cubicBezTo>
                  <a:cubicBezTo>
                    <a:pt x="32" y="165"/>
                    <a:pt x="32" y="165"/>
                    <a:pt x="32" y="165"/>
                  </a:cubicBezTo>
                  <a:cubicBezTo>
                    <a:pt x="32" y="107"/>
                    <a:pt x="20" y="51"/>
                    <a:pt x="0" y="0"/>
                  </a:cubicBez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02" name="Freeform 19"/>
            <p:cNvSpPr>
              <a:spLocks/>
            </p:cNvSpPr>
            <p:nvPr/>
          </p:nvSpPr>
          <p:spPr bwMode="auto">
            <a:xfrm>
              <a:off x="5648325" y="2147755"/>
              <a:ext cx="11113" cy="41275"/>
            </a:xfrm>
            <a:custGeom>
              <a:avLst/>
              <a:gdLst>
                <a:gd name="T0" fmla="*/ 0 w 7"/>
                <a:gd name="T1" fmla="*/ 0 h 26"/>
                <a:gd name="T2" fmla="*/ 0 w 7"/>
                <a:gd name="T3" fmla="*/ 0 h 26"/>
                <a:gd name="T4" fmla="*/ 7 w 7"/>
                <a:gd name="T5" fmla="*/ 26 h 26"/>
                <a:gd name="T6" fmla="*/ 0 w 7"/>
                <a:gd name="T7" fmla="*/ 0 h 26"/>
              </a:gdLst>
              <a:ahLst/>
              <a:cxnLst>
                <a:cxn ang="0">
                  <a:pos x="T0" y="T1"/>
                </a:cxn>
                <a:cxn ang="0">
                  <a:pos x="T2" y="T3"/>
                </a:cxn>
                <a:cxn ang="0">
                  <a:pos x="T4" y="T5"/>
                </a:cxn>
                <a:cxn ang="0">
                  <a:pos x="T6" y="T7"/>
                </a:cxn>
              </a:cxnLst>
              <a:rect l="0" t="0" r="r" b="b"/>
              <a:pathLst>
                <a:path w="7" h="26">
                  <a:moveTo>
                    <a:pt x="0" y="0"/>
                  </a:moveTo>
                  <a:cubicBezTo>
                    <a:pt x="0" y="0"/>
                    <a:pt x="0" y="0"/>
                    <a:pt x="0" y="0"/>
                  </a:cubicBezTo>
                  <a:cubicBezTo>
                    <a:pt x="2" y="9"/>
                    <a:pt x="5" y="17"/>
                    <a:pt x="7" y="26"/>
                  </a:cubicBezTo>
                  <a:cubicBezTo>
                    <a:pt x="5" y="17"/>
                    <a:pt x="2" y="9"/>
                    <a:pt x="0" y="0"/>
                  </a:cubicBezTo>
                </a:path>
              </a:pathLst>
            </a:custGeom>
            <a:solidFill>
              <a:srgbClr val="373535"/>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03" name="Freeform 20"/>
            <p:cNvSpPr>
              <a:spLocks/>
            </p:cNvSpPr>
            <p:nvPr/>
          </p:nvSpPr>
          <p:spPr bwMode="auto">
            <a:xfrm>
              <a:off x="5214938" y="2147755"/>
              <a:ext cx="433388" cy="0"/>
            </a:xfrm>
            <a:custGeom>
              <a:avLst/>
              <a:gdLst>
                <a:gd name="T0" fmla="*/ 273 w 273"/>
                <a:gd name="T1" fmla="*/ 0 w 273"/>
                <a:gd name="T2" fmla="*/ 0 w 273"/>
                <a:gd name="T3" fmla="*/ 273 w 273"/>
                <a:gd name="T4" fmla="*/ 273 w 273"/>
                <a:gd name="T5" fmla="*/ 273 w 273"/>
                <a:gd name="T6" fmla="*/ 273 w 273"/>
              </a:gdLst>
              <a:ahLst/>
              <a:cxnLst>
                <a:cxn ang="0">
                  <a:pos x="T0" y="0"/>
                </a:cxn>
                <a:cxn ang="0">
                  <a:pos x="T1" y="0"/>
                </a:cxn>
                <a:cxn ang="0">
                  <a:pos x="T2" y="0"/>
                </a:cxn>
                <a:cxn ang="0">
                  <a:pos x="T3" y="0"/>
                </a:cxn>
                <a:cxn ang="0">
                  <a:pos x="T4" y="0"/>
                </a:cxn>
                <a:cxn ang="0">
                  <a:pos x="T5" y="0"/>
                </a:cxn>
                <a:cxn ang="0">
                  <a:pos x="T6" y="0"/>
                </a:cxn>
              </a:cxnLst>
              <a:rect l="0" t="0" r="r" b="b"/>
              <a:pathLst>
                <a:path w="273">
                  <a:moveTo>
                    <a:pt x="273" y="0"/>
                  </a:moveTo>
                  <a:lnTo>
                    <a:pt x="0" y="0"/>
                  </a:lnTo>
                  <a:lnTo>
                    <a:pt x="0" y="0"/>
                  </a:lnTo>
                  <a:lnTo>
                    <a:pt x="273" y="0"/>
                  </a:lnTo>
                  <a:lnTo>
                    <a:pt x="273" y="0"/>
                  </a:lnTo>
                  <a:lnTo>
                    <a:pt x="273" y="0"/>
                  </a:lnTo>
                  <a:lnTo>
                    <a:pt x="273" y="0"/>
                  </a:lnTo>
                  <a:close/>
                </a:path>
              </a:pathLst>
            </a:custGeom>
            <a:solidFill>
              <a:srgbClr val="202A3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04" name="Freeform 21"/>
            <p:cNvSpPr>
              <a:spLocks/>
            </p:cNvSpPr>
            <p:nvPr/>
          </p:nvSpPr>
          <p:spPr bwMode="auto">
            <a:xfrm>
              <a:off x="5214938" y="2147755"/>
              <a:ext cx="433388" cy="0"/>
            </a:xfrm>
            <a:custGeom>
              <a:avLst/>
              <a:gdLst>
                <a:gd name="T0" fmla="*/ 273 w 273"/>
                <a:gd name="T1" fmla="*/ 0 w 273"/>
                <a:gd name="T2" fmla="*/ 0 w 273"/>
                <a:gd name="T3" fmla="*/ 273 w 273"/>
                <a:gd name="T4" fmla="*/ 273 w 273"/>
                <a:gd name="T5" fmla="*/ 273 w 273"/>
                <a:gd name="T6" fmla="*/ 273 w 273"/>
              </a:gdLst>
              <a:ahLst/>
              <a:cxnLst>
                <a:cxn ang="0">
                  <a:pos x="T0" y="0"/>
                </a:cxn>
                <a:cxn ang="0">
                  <a:pos x="T1" y="0"/>
                </a:cxn>
                <a:cxn ang="0">
                  <a:pos x="T2" y="0"/>
                </a:cxn>
                <a:cxn ang="0">
                  <a:pos x="T3" y="0"/>
                </a:cxn>
                <a:cxn ang="0">
                  <a:pos x="T4" y="0"/>
                </a:cxn>
                <a:cxn ang="0">
                  <a:pos x="T5" y="0"/>
                </a:cxn>
                <a:cxn ang="0">
                  <a:pos x="T6" y="0"/>
                </a:cxn>
              </a:cxnLst>
              <a:rect l="0" t="0" r="r" b="b"/>
              <a:pathLst>
                <a:path w="273">
                  <a:moveTo>
                    <a:pt x="273" y="0"/>
                  </a:moveTo>
                  <a:lnTo>
                    <a:pt x="0" y="0"/>
                  </a:lnTo>
                  <a:lnTo>
                    <a:pt x="0" y="0"/>
                  </a:lnTo>
                  <a:lnTo>
                    <a:pt x="273" y="0"/>
                  </a:lnTo>
                  <a:lnTo>
                    <a:pt x="273" y="0"/>
                  </a:lnTo>
                  <a:lnTo>
                    <a:pt x="273" y="0"/>
                  </a:lnTo>
                  <a:lnTo>
                    <a:pt x="273"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05" name="Freeform 22"/>
            <p:cNvSpPr>
              <a:spLocks noEditPoints="1"/>
            </p:cNvSpPr>
            <p:nvPr/>
          </p:nvSpPr>
          <p:spPr bwMode="auto">
            <a:xfrm>
              <a:off x="5659438" y="2192205"/>
              <a:ext cx="1588" cy="7938"/>
            </a:xfrm>
            <a:custGeom>
              <a:avLst/>
              <a:gdLst>
                <a:gd name="T0" fmla="*/ 1 w 1"/>
                <a:gd name="T1" fmla="*/ 3 h 5"/>
                <a:gd name="T2" fmla="*/ 1 w 1"/>
                <a:gd name="T3" fmla="*/ 5 h 5"/>
                <a:gd name="T4" fmla="*/ 1 w 1"/>
                <a:gd name="T5" fmla="*/ 5 h 5"/>
                <a:gd name="T6" fmla="*/ 1 w 1"/>
                <a:gd name="T7" fmla="*/ 3 h 5"/>
                <a:gd name="T8" fmla="*/ 0 w 1"/>
                <a:gd name="T9" fmla="*/ 0 h 5"/>
                <a:gd name="T10" fmla="*/ 1 w 1"/>
                <a:gd name="T11" fmla="*/ 1 h 5"/>
                <a:gd name="T12" fmla="*/ 0 w 1"/>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 h="5">
                  <a:moveTo>
                    <a:pt x="1" y="3"/>
                  </a:moveTo>
                  <a:cubicBezTo>
                    <a:pt x="1" y="4"/>
                    <a:pt x="1" y="4"/>
                    <a:pt x="1" y="5"/>
                  </a:cubicBezTo>
                  <a:cubicBezTo>
                    <a:pt x="1" y="5"/>
                    <a:pt x="1" y="5"/>
                    <a:pt x="1" y="5"/>
                  </a:cubicBezTo>
                  <a:cubicBezTo>
                    <a:pt x="1" y="4"/>
                    <a:pt x="1" y="4"/>
                    <a:pt x="1" y="3"/>
                  </a:cubicBezTo>
                  <a:moveTo>
                    <a:pt x="0" y="0"/>
                  </a:moveTo>
                  <a:cubicBezTo>
                    <a:pt x="0" y="0"/>
                    <a:pt x="0" y="1"/>
                    <a:pt x="1" y="1"/>
                  </a:cubicBezTo>
                  <a:cubicBezTo>
                    <a:pt x="0" y="1"/>
                    <a:pt x="0" y="0"/>
                    <a:pt x="0" y="0"/>
                  </a:cubicBezTo>
                </a:path>
              </a:pathLst>
            </a:custGeom>
            <a:solidFill>
              <a:srgbClr val="373535"/>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grpSp>
          <p:nvGrpSpPr>
            <p:cNvPr id="106" name="Group 105"/>
            <p:cNvGrpSpPr/>
            <p:nvPr/>
          </p:nvGrpSpPr>
          <p:grpSpPr>
            <a:xfrm>
              <a:off x="2598738" y="2147755"/>
              <a:ext cx="3094038" cy="1611313"/>
              <a:chOff x="2598738" y="2105025"/>
              <a:chExt cx="3094038" cy="1611313"/>
            </a:xfrm>
          </p:grpSpPr>
          <p:sp>
            <p:nvSpPr>
              <p:cNvPr id="108" name="Freeform 11"/>
              <p:cNvSpPr>
                <a:spLocks/>
              </p:cNvSpPr>
              <p:nvPr/>
            </p:nvSpPr>
            <p:spPr bwMode="auto">
              <a:xfrm>
                <a:off x="2598738" y="2105025"/>
                <a:ext cx="3094038" cy="1611313"/>
              </a:xfrm>
              <a:custGeom>
                <a:avLst/>
                <a:gdLst>
                  <a:gd name="T0" fmla="*/ 1691 w 1946"/>
                  <a:gd name="T1" fmla="*/ 198 h 1013"/>
                  <a:gd name="T2" fmla="*/ 1243 w 1946"/>
                  <a:gd name="T3" fmla="*/ 645 h 1013"/>
                  <a:gd name="T4" fmla="*/ 264 w 1946"/>
                  <a:gd name="T5" fmla="*/ 645 h 1013"/>
                  <a:gd name="T6" fmla="*/ 264 w 1946"/>
                  <a:gd name="T7" fmla="*/ 532 h 1013"/>
                  <a:gd name="T8" fmla="*/ 0 w 1946"/>
                  <a:gd name="T9" fmla="*/ 772 h 1013"/>
                  <a:gd name="T10" fmla="*/ 264 w 1946"/>
                  <a:gd name="T11" fmla="*/ 1013 h 1013"/>
                  <a:gd name="T12" fmla="*/ 264 w 1946"/>
                  <a:gd name="T13" fmla="*/ 901 h 1013"/>
                  <a:gd name="T14" fmla="*/ 1243 w 1946"/>
                  <a:gd name="T15" fmla="*/ 901 h 1013"/>
                  <a:gd name="T16" fmla="*/ 1946 w 1946"/>
                  <a:gd name="T17" fmla="*/ 198 h 1013"/>
                  <a:gd name="T18" fmla="*/ 1918 w 1946"/>
                  <a:gd name="T19" fmla="*/ 0 h 1013"/>
                  <a:gd name="T20" fmla="*/ 1645 w 1946"/>
                  <a:gd name="T21" fmla="*/ 0 h 1013"/>
                  <a:gd name="T22" fmla="*/ 1691 w 1946"/>
                  <a:gd name="T23" fmla="*/ 198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6" h="1013">
                    <a:moveTo>
                      <a:pt x="1691" y="198"/>
                    </a:moveTo>
                    <a:cubicBezTo>
                      <a:pt x="1691" y="445"/>
                      <a:pt x="1490" y="645"/>
                      <a:pt x="1243" y="645"/>
                    </a:cubicBezTo>
                    <a:cubicBezTo>
                      <a:pt x="264" y="645"/>
                      <a:pt x="264" y="645"/>
                      <a:pt x="264" y="645"/>
                    </a:cubicBezTo>
                    <a:cubicBezTo>
                      <a:pt x="264" y="532"/>
                      <a:pt x="264" y="532"/>
                      <a:pt x="264" y="532"/>
                    </a:cubicBezTo>
                    <a:cubicBezTo>
                      <a:pt x="264" y="532"/>
                      <a:pt x="216" y="733"/>
                      <a:pt x="0" y="772"/>
                    </a:cubicBezTo>
                    <a:cubicBezTo>
                      <a:pt x="216" y="812"/>
                      <a:pt x="264" y="1013"/>
                      <a:pt x="264" y="1013"/>
                    </a:cubicBezTo>
                    <a:cubicBezTo>
                      <a:pt x="264" y="901"/>
                      <a:pt x="264" y="901"/>
                      <a:pt x="264" y="901"/>
                    </a:cubicBezTo>
                    <a:cubicBezTo>
                      <a:pt x="1243" y="901"/>
                      <a:pt x="1243" y="901"/>
                      <a:pt x="1243" y="901"/>
                    </a:cubicBezTo>
                    <a:cubicBezTo>
                      <a:pt x="1631" y="901"/>
                      <a:pt x="1946" y="586"/>
                      <a:pt x="1946" y="198"/>
                    </a:cubicBezTo>
                    <a:cubicBezTo>
                      <a:pt x="1946" y="129"/>
                      <a:pt x="1936" y="63"/>
                      <a:pt x="1918" y="0"/>
                    </a:cubicBezTo>
                    <a:cubicBezTo>
                      <a:pt x="1645" y="0"/>
                      <a:pt x="1645" y="0"/>
                      <a:pt x="1645" y="0"/>
                    </a:cubicBezTo>
                    <a:cubicBezTo>
                      <a:pt x="1674" y="60"/>
                      <a:pt x="1691" y="127"/>
                      <a:pt x="1691" y="198"/>
                    </a:cubicBezTo>
                  </a:path>
                </a:pathLst>
              </a:custGeom>
              <a:gradFill>
                <a:gsLst>
                  <a:gs pos="90000">
                    <a:srgbClr val="F39C12"/>
                  </a:gs>
                  <a:gs pos="10000">
                    <a:srgbClr val="F39C12"/>
                  </a:gs>
                  <a:gs pos="50000">
                    <a:srgbClr val="F39C12">
                      <a:lumMod val="60000"/>
                      <a:lumOff val="40000"/>
                    </a:srgbClr>
                  </a:gs>
                </a:gsLst>
                <a:lin ang="0" scaled="1"/>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09" name="Freeform 15"/>
              <p:cNvSpPr>
                <a:spLocks noEditPoints="1"/>
              </p:cNvSpPr>
              <p:nvPr/>
            </p:nvSpPr>
            <p:spPr bwMode="auto">
              <a:xfrm>
                <a:off x="4570413" y="2146300"/>
                <a:ext cx="1122363" cy="1392238"/>
              </a:xfrm>
              <a:custGeom>
                <a:avLst/>
                <a:gdLst>
                  <a:gd name="T0" fmla="*/ 686 w 706"/>
                  <a:gd name="T1" fmla="*/ 7 h 875"/>
                  <a:gd name="T2" fmla="*/ 419 w 706"/>
                  <a:gd name="T3" fmla="*/ 7 h 875"/>
                  <a:gd name="T4" fmla="*/ 451 w 706"/>
                  <a:gd name="T5" fmla="*/ 172 h 875"/>
                  <a:gd name="T6" fmla="*/ 451 w 706"/>
                  <a:gd name="T7" fmla="*/ 172 h 875"/>
                  <a:gd name="T8" fmla="*/ 451 w 706"/>
                  <a:gd name="T9" fmla="*/ 172 h 875"/>
                  <a:gd name="T10" fmla="*/ 451 w 706"/>
                  <a:gd name="T11" fmla="*/ 172 h 875"/>
                  <a:gd name="T12" fmla="*/ 451 w 706"/>
                  <a:gd name="T13" fmla="*/ 172 h 875"/>
                  <a:gd name="T14" fmla="*/ 3 w 706"/>
                  <a:gd name="T15" fmla="*/ 619 h 875"/>
                  <a:gd name="T16" fmla="*/ 0 w 706"/>
                  <a:gd name="T17" fmla="*/ 619 h 875"/>
                  <a:gd name="T18" fmla="*/ 0 w 706"/>
                  <a:gd name="T19" fmla="*/ 875 h 875"/>
                  <a:gd name="T20" fmla="*/ 3 w 706"/>
                  <a:gd name="T21" fmla="*/ 875 h 875"/>
                  <a:gd name="T22" fmla="*/ 706 w 706"/>
                  <a:gd name="T23" fmla="*/ 172 h 875"/>
                  <a:gd name="T24" fmla="*/ 686 w 706"/>
                  <a:gd name="T25" fmla="*/ 7 h 875"/>
                  <a:gd name="T26" fmla="*/ 686 w 706"/>
                  <a:gd name="T27" fmla="*/ 3 h 875"/>
                  <a:gd name="T28" fmla="*/ 686 w 706"/>
                  <a:gd name="T29" fmla="*/ 5 h 875"/>
                  <a:gd name="T30" fmla="*/ 686 w 706"/>
                  <a:gd name="T31" fmla="*/ 3 h 875"/>
                  <a:gd name="T32" fmla="*/ 685 w 706"/>
                  <a:gd name="T33" fmla="*/ 0 h 875"/>
                  <a:gd name="T34" fmla="*/ 685 w 706"/>
                  <a:gd name="T35" fmla="*/ 2 h 875"/>
                  <a:gd name="T36" fmla="*/ 685 w 706"/>
                  <a:gd name="T37" fmla="*/ 0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6" h="875">
                    <a:moveTo>
                      <a:pt x="686" y="7"/>
                    </a:moveTo>
                    <a:cubicBezTo>
                      <a:pt x="419" y="7"/>
                      <a:pt x="419" y="7"/>
                      <a:pt x="419" y="7"/>
                    </a:cubicBezTo>
                    <a:cubicBezTo>
                      <a:pt x="439" y="58"/>
                      <a:pt x="451" y="114"/>
                      <a:pt x="451" y="172"/>
                    </a:cubicBezTo>
                    <a:cubicBezTo>
                      <a:pt x="451" y="172"/>
                      <a:pt x="451" y="172"/>
                      <a:pt x="451" y="172"/>
                    </a:cubicBezTo>
                    <a:cubicBezTo>
                      <a:pt x="451" y="172"/>
                      <a:pt x="451" y="172"/>
                      <a:pt x="451" y="172"/>
                    </a:cubicBezTo>
                    <a:cubicBezTo>
                      <a:pt x="451" y="172"/>
                      <a:pt x="451" y="172"/>
                      <a:pt x="451" y="172"/>
                    </a:cubicBezTo>
                    <a:cubicBezTo>
                      <a:pt x="451" y="172"/>
                      <a:pt x="451" y="172"/>
                      <a:pt x="451" y="172"/>
                    </a:cubicBezTo>
                    <a:cubicBezTo>
                      <a:pt x="451" y="419"/>
                      <a:pt x="250" y="619"/>
                      <a:pt x="3" y="619"/>
                    </a:cubicBezTo>
                    <a:cubicBezTo>
                      <a:pt x="0" y="619"/>
                      <a:pt x="0" y="619"/>
                      <a:pt x="0" y="619"/>
                    </a:cubicBezTo>
                    <a:cubicBezTo>
                      <a:pt x="0" y="875"/>
                      <a:pt x="0" y="875"/>
                      <a:pt x="0" y="875"/>
                    </a:cubicBezTo>
                    <a:cubicBezTo>
                      <a:pt x="3" y="875"/>
                      <a:pt x="3" y="875"/>
                      <a:pt x="3" y="875"/>
                    </a:cubicBezTo>
                    <a:cubicBezTo>
                      <a:pt x="391" y="875"/>
                      <a:pt x="706" y="560"/>
                      <a:pt x="706" y="172"/>
                    </a:cubicBezTo>
                    <a:cubicBezTo>
                      <a:pt x="706" y="115"/>
                      <a:pt x="699" y="60"/>
                      <a:pt x="686" y="7"/>
                    </a:cubicBezTo>
                    <a:moveTo>
                      <a:pt x="686" y="3"/>
                    </a:moveTo>
                    <a:cubicBezTo>
                      <a:pt x="686" y="4"/>
                      <a:pt x="686" y="5"/>
                      <a:pt x="686" y="5"/>
                    </a:cubicBezTo>
                    <a:cubicBezTo>
                      <a:pt x="686" y="5"/>
                      <a:pt x="686" y="4"/>
                      <a:pt x="686" y="3"/>
                    </a:cubicBezTo>
                    <a:moveTo>
                      <a:pt x="685" y="0"/>
                    </a:moveTo>
                    <a:cubicBezTo>
                      <a:pt x="685" y="1"/>
                      <a:pt x="685" y="1"/>
                      <a:pt x="685" y="2"/>
                    </a:cubicBezTo>
                    <a:cubicBezTo>
                      <a:pt x="685" y="1"/>
                      <a:pt x="685" y="1"/>
                      <a:pt x="685" y="0"/>
                    </a:cubicBezTo>
                  </a:path>
                </a:pathLst>
              </a:custGeom>
              <a:gradFill flip="none" rotWithShape="1">
                <a:gsLst>
                  <a:gs pos="79000">
                    <a:sysClr val="window" lastClr="FFFFFF">
                      <a:alpha val="0"/>
                    </a:sysClr>
                  </a:gs>
                  <a:gs pos="100000">
                    <a:sysClr val="windowText" lastClr="000000">
                      <a:alpha val="80000"/>
                    </a:sys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10" name="Freeform 109"/>
              <p:cNvSpPr>
                <a:spLocks/>
              </p:cNvSpPr>
              <p:nvPr/>
            </p:nvSpPr>
            <p:spPr bwMode="auto">
              <a:xfrm>
                <a:off x="5214938" y="2105025"/>
                <a:ext cx="446088" cy="52388"/>
              </a:xfrm>
              <a:custGeom>
                <a:avLst/>
                <a:gdLst>
                  <a:gd name="T0" fmla="*/ 273 w 281"/>
                  <a:gd name="T1" fmla="*/ 0 h 33"/>
                  <a:gd name="T2" fmla="*/ 0 w 281"/>
                  <a:gd name="T3" fmla="*/ 0 h 33"/>
                  <a:gd name="T4" fmla="*/ 6 w 281"/>
                  <a:gd name="T5" fmla="*/ 14 h 33"/>
                  <a:gd name="T6" fmla="*/ 14 w 281"/>
                  <a:gd name="T7" fmla="*/ 33 h 33"/>
                  <a:gd name="T8" fmla="*/ 281 w 281"/>
                  <a:gd name="T9" fmla="*/ 33 h 33"/>
                  <a:gd name="T10" fmla="*/ 281 w 281"/>
                  <a:gd name="T11" fmla="*/ 31 h 33"/>
                  <a:gd name="T12" fmla="*/ 281 w 281"/>
                  <a:gd name="T13" fmla="*/ 29 h 33"/>
                  <a:gd name="T14" fmla="*/ 280 w 281"/>
                  <a:gd name="T15" fmla="*/ 28 h 33"/>
                  <a:gd name="T16" fmla="*/ 280 w 281"/>
                  <a:gd name="T17" fmla="*/ 26 h 33"/>
                  <a:gd name="T18" fmla="*/ 273 w 281"/>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1" h="33">
                    <a:moveTo>
                      <a:pt x="273" y="0"/>
                    </a:moveTo>
                    <a:cubicBezTo>
                      <a:pt x="0" y="0"/>
                      <a:pt x="0" y="0"/>
                      <a:pt x="0" y="0"/>
                    </a:cubicBezTo>
                    <a:cubicBezTo>
                      <a:pt x="2" y="5"/>
                      <a:pt x="4" y="9"/>
                      <a:pt x="6" y="14"/>
                    </a:cubicBezTo>
                    <a:cubicBezTo>
                      <a:pt x="9" y="20"/>
                      <a:pt x="11" y="26"/>
                      <a:pt x="14" y="33"/>
                    </a:cubicBezTo>
                    <a:cubicBezTo>
                      <a:pt x="281" y="33"/>
                      <a:pt x="281" y="33"/>
                      <a:pt x="281" y="33"/>
                    </a:cubicBezTo>
                    <a:cubicBezTo>
                      <a:pt x="281" y="32"/>
                      <a:pt x="281" y="32"/>
                      <a:pt x="281" y="31"/>
                    </a:cubicBezTo>
                    <a:cubicBezTo>
                      <a:pt x="281" y="31"/>
                      <a:pt x="281" y="30"/>
                      <a:pt x="281" y="29"/>
                    </a:cubicBezTo>
                    <a:cubicBezTo>
                      <a:pt x="280" y="29"/>
                      <a:pt x="280" y="28"/>
                      <a:pt x="280" y="28"/>
                    </a:cubicBezTo>
                    <a:cubicBezTo>
                      <a:pt x="280" y="27"/>
                      <a:pt x="280" y="27"/>
                      <a:pt x="280" y="26"/>
                    </a:cubicBezTo>
                    <a:cubicBezTo>
                      <a:pt x="278" y="17"/>
                      <a:pt x="275" y="9"/>
                      <a:pt x="273" y="0"/>
                    </a:cubicBezTo>
                  </a:path>
                </a:pathLst>
              </a:custGeom>
              <a:solidFill>
                <a:sysClr val="windowText" lastClr="000000">
                  <a:alpha val="80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grpSp>
        <p:sp>
          <p:nvSpPr>
            <p:cNvPr id="107" name="TextBox 106"/>
            <p:cNvSpPr txBox="1"/>
            <p:nvPr/>
          </p:nvSpPr>
          <p:spPr>
            <a:xfrm>
              <a:off x="2971800" y="3241963"/>
              <a:ext cx="788519" cy="267766"/>
            </a:xfrm>
            <a:prstGeom prst="rect">
              <a:avLst/>
            </a:prstGeom>
            <a:noFill/>
          </p:spPr>
          <p:txBody>
            <a:bodyPr wrap="square" rtlCol="0">
              <a:spAutoFit/>
            </a:bodyPr>
            <a:lstStyle/>
            <a:p>
              <a:pPr marL="0" marR="0" lvl="0" indent="0" defTabSz="914400" eaLnBrk="1" fontAlgn="auto" latinLnBrk="0" hangingPunct="1">
                <a:lnSpc>
                  <a:spcPct val="114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Option 04</a:t>
              </a:r>
              <a:endParaRPr kumimoji="0" lang="en-US" sz="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115" name="Group 114"/>
          <p:cNvGrpSpPr/>
          <p:nvPr/>
        </p:nvGrpSpPr>
        <p:grpSpPr>
          <a:xfrm>
            <a:off x="7231730" y="2024372"/>
            <a:ext cx="1840770" cy="574674"/>
            <a:chOff x="611068" y="1796598"/>
            <a:chExt cx="2102220" cy="574674"/>
          </a:xfrm>
        </p:grpSpPr>
        <p:pic>
          <p:nvPicPr>
            <p:cNvPr id="116" name="Picture 1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068" y="2275517"/>
              <a:ext cx="636828" cy="95755"/>
            </a:xfrm>
            <a:prstGeom prst="rect">
              <a:avLst/>
            </a:prstGeom>
          </p:spPr>
        </p:pic>
        <p:sp>
          <p:nvSpPr>
            <p:cNvPr id="117" name="TextBox 116"/>
            <p:cNvSpPr txBox="1"/>
            <p:nvPr/>
          </p:nvSpPr>
          <p:spPr>
            <a:xfrm>
              <a:off x="1219200" y="1796598"/>
              <a:ext cx="1494088" cy="548483"/>
            </a:xfrm>
            <a:prstGeom prst="rect">
              <a:avLst/>
            </a:prstGeom>
            <a:noFill/>
          </p:spPr>
          <p:txBody>
            <a:bodyPr wrap="square" rtlCol="0">
              <a:spAutoFit/>
            </a:bodyPr>
            <a:lstStyle/>
            <a:p>
              <a:pPr marL="0" marR="0" lvl="0" indent="0" defTabSz="914400" eaLnBrk="1" fontAlgn="auto" latinLnBrk="0" hangingPunct="1">
                <a:lnSpc>
                  <a:spcPct val="114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000066"/>
                  </a:solidFill>
                  <a:effectLst/>
                  <a:uLnTx/>
                  <a:uFillTx/>
                  <a:latin typeface="Arial" panose="020B0604020202020204" pitchFamily="34" charset="0"/>
                  <a:cs typeface="Arial" panose="020B0604020202020204" pitchFamily="34" charset="0"/>
                </a:rPr>
                <a:t>Option 2</a:t>
              </a:r>
            </a:p>
            <a:p>
              <a:pPr marL="0" marR="0" lvl="0" indent="0" defTabSz="914400" eaLnBrk="1" fontAlgn="auto" latinLnBrk="0" hangingPunct="1">
                <a:lnSpc>
                  <a:spcPct val="114000"/>
                </a:lnSpc>
                <a:spcBef>
                  <a:spcPts val="0"/>
                </a:spcBef>
                <a:spcAft>
                  <a:spcPts val="0"/>
                </a:spcAft>
                <a:buClrTx/>
                <a:buSzTx/>
                <a:buFontTx/>
                <a:buNone/>
                <a:tabLst/>
                <a:defRPr/>
              </a:pPr>
              <a:r>
                <a:rPr lang="en-US" sz="800" kern="0" dirty="0" smtClean="0">
                  <a:solidFill>
                    <a:srgbClr val="000066"/>
                  </a:solidFill>
                  <a:latin typeface="Arial" panose="020B0604020202020204" pitchFamily="34" charset="0"/>
                  <a:cs typeface="Arial" panose="020B0604020202020204" pitchFamily="34" charset="0"/>
                </a:rPr>
                <a:t>Commercial Consortium </a:t>
              </a:r>
            </a:p>
            <a:p>
              <a:pPr marL="0" marR="0" lvl="0" indent="0" defTabSz="914400" eaLnBrk="1" fontAlgn="auto" latinLnBrk="0" hangingPunct="1">
                <a:lnSpc>
                  <a:spcPct val="114000"/>
                </a:lnSpc>
                <a:spcBef>
                  <a:spcPts val="0"/>
                </a:spcBef>
                <a:spcAft>
                  <a:spcPts val="0"/>
                </a:spcAft>
                <a:buClrTx/>
                <a:buSzTx/>
                <a:buFontTx/>
                <a:buNone/>
                <a:tabLst/>
                <a:defRPr/>
              </a:pPr>
              <a:r>
                <a:rPr lang="en-US" sz="800" kern="0" dirty="0" smtClean="0">
                  <a:solidFill>
                    <a:srgbClr val="000066"/>
                  </a:solidFill>
                  <a:latin typeface="Arial" panose="020B0604020202020204" pitchFamily="34" charset="0"/>
                  <a:cs typeface="Arial" panose="020B0604020202020204" pitchFamily="34" charset="0"/>
                </a:rPr>
                <a:t>or New Company</a:t>
              </a:r>
              <a:endParaRPr kumimoji="0" lang="en-US" sz="800" b="0" i="0" u="none" strike="noStrike" kern="0" cap="none" spc="0" normalizeH="0" baseline="0" noProof="0" dirty="0" smtClean="0">
                <a:ln>
                  <a:noFill/>
                </a:ln>
                <a:solidFill>
                  <a:srgbClr val="000066"/>
                </a:solidFill>
                <a:effectLst/>
                <a:uLnTx/>
                <a:uFillTx/>
                <a:latin typeface="Arial" panose="020B0604020202020204" pitchFamily="34" charset="0"/>
                <a:cs typeface="Arial" panose="020B0604020202020204" pitchFamily="34" charset="0"/>
              </a:endParaRPr>
            </a:p>
          </p:txBody>
        </p:sp>
        <p:sp>
          <p:nvSpPr>
            <p:cNvPr id="118" name="Oval 117"/>
            <p:cNvSpPr/>
            <p:nvPr/>
          </p:nvSpPr>
          <p:spPr>
            <a:xfrm>
              <a:off x="703408" y="1863957"/>
              <a:ext cx="447387" cy="447387"/>
            </a:xfrm>
            <a:prstGeom prst="ellipse">
              <a:avLst/>
            </a:prstGeom>
            <a:solidFill>
              <a:sysClr val="window" lastClr="FFFFFF"/>
            </a:solidFill>
            <a:ln w="25400" cap="flat" cmpd="sng" algn="ctr">
              <a:solidFill>
                <a:srgbClr val="2980B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120" name="Group 119"/>
          <p:cNvGrpSpPr/>
          <p:nvPr/>
        </p:nvGrpSpPr>
        <p:grpSpPr>
          <a:xfrm>
            <a:off x="152930" y="2892735"/>
            <a:ext cx="2118809" cy="570960"/>
            <a:chOff x="6446611" y="2486764"/>
            <a:chExt cx="2118809" cy="570960"/>
          </a:xfrm>
        </p:grpSpPr>
        <p:pic>
          <p:nvPicPr>
            <p:cNvPr id="121" name="Picture 1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6611" y="2961969"/>
              <a:ext cx="636828" cy="95755"/>
            </a:xfrm>
            <a:prstGeom prst="rect">
              <a:avLst/>
            </a:prstGeom>
          </p:spPr>
        </p:pic>
        <p:sp>
          <p:nvSpPr>
            <p:cNvPr id="122" name="TextBox 121"/>
            <p:cNvSpPr txBox="1"/>
            <p:nvPr/>
          </p:nvSpPr>
          <p:spPr>
            <a:xfrm>
              <a:off x="7071332" y="2486764"/>
              <a:ext cx="1494088" cy="548483"/>
            </a:xfrm>
            <a:prstGeom prst="rect">
              <a:avLst/>
            </a:prstGeom>
            <a:noFill/>
          </p:spPr>
          <p:txBody>
            <a:bodyPr wrap="square" rtlCol="0">
              <a:spAutoFit/>
            </a:bodyPr>
            <a:lstStyle/>
            <a:p>
              <a:pPr marL="0" marR="0" lvl="0" indent="0" defTabSz="914400" eaLnBrk="1" fontAlgn="auto" latinLnBrk="0" hangingPunct="1">
                <a:lnSpc>
                  <a:spcPct val="114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000066"/>
                  </a:solidFill>
                  <a:effectLst/>
                  <a:uLnTx/>
                  <a:uFillTx/>
                  <a:latin typeface="Arial" panose="020B0604020202020204" pitchFamily="34" charset="0"/>
                  <a:cs typeface="Arial" panose="020B0604020202020204" pitchFamily="34" charset="0"/>
                </a:rPr>
                <a:t>Option 3</a:t>
              </a:r>
            </a:p>
            <a:p>
              <a:pPr marL="0" marR="0" lvl="0" indent="0" defTabSz="914400" eaLnBrk="1" fontAlgn="auto" latinLnBrk="0" hangingPunct="1">
                <a:lnSpc>
                  <a:spcPct val="114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rgbClr val="000066"/>
                  </a:solidFill>
                  <a:effectLst/>
                  <a:uLnTx/>
                  <a:uFillTx/>
                  <a:latin typeface="Arial" panose="020B0604020202020204" pitchFamily="34" charset="0"/>
                  <a:cs typeface="Arial" panose="020B0604020202020204" pitchFamily="34" charset="0"/>
                </a:rPr>
                <a:t>Supply Chain leads,</a:t>
              </a:r>
              <a:r>
                <a:rPr kumimoji="0" lang="en-US" sz="800" b="0" i="0" u="none" strike="noStrike" kern="0" cap="none" spc="0" normalizeH="0" noProof="0" dirty="0" smtClean="0">
                  <a:ln>
                    <a:noFill/>
                  </a:ln>
                  <a:solidFill>
                    <a:srgbClr val="000066"/>
                  </a:solidFill>
                  <a:effectLst/>
                  <a:uLnTx/>
                  <a:uFillTx/>
                  <a:latin typeface="Arial" panose="020B0604020202020204" pitchFamily="34" charset="0"/>
                  <a:cs typeface="Arial" panose="020B0604020202020204" pitchFamily="34" charset="0"/>
                </a:rPr>
                <a:t> Forth Ports is a Tier 3 or 4</a:t>
              </a:r>
              <a:endParaRPr kumimoji="0" lang="en-US" sz="800" b="0" i="0" u="none" strike="noStrike" kern="0" cap="none" spc="0" normalizeH="0" baseline="0" noProof="0" dirty="0" smtClean="0">
                <a:ln>
                  <a:noFill/>
                </a:ln>
                <a:solidFill>
                  <a:srgbClr val="000066"/>
                </a:solidFill>
                <a:effectLst/>
                <a:uLnTx/>
                <a:uFillTx/>
                <a:latin typeface="Arial" panose="020B0604020202020204" pitchFamily="34" charset="0"/>
                <a:cs typeface="Arial" panose="020B0604020202020204" pitchFamily="34" charset="0"/>
              </a:endParaRPr>
            </a:p>
          </p:txBody>
        </p:sp>
        <p:sp>
          <p:nvSpPr>
            <p:cNvPr id="123" name="Oval 122"/>
            <p:cNvSpPr/>
            <p:nvPr/>
          </p:nvSpPr>
          <p:spPr>
            <a:xfrm>
              <a:off x="6555540" y="2554123"/>
              <a:ext cx="447387" cy="447387"/>
            </a:xfrm>
            <a:prstGeom prst="ellipse">
              <a:avLst/>
            </a:prstGeom>
            <a:solidFill>
              <a:sysClr val="window" lastClr="FFFFFF"/>
            </a:solidFill>
            <a:ln w="25400" cap="flat" cmpd="sng" algn="ctr">
              <a:solidFill>
                <a:srgbClr val="9BBB5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125" name="Group 124"/>
          <p:cNvGrpSpPr/>
          <p:nvPr/>
        </p:nvGrpSpPr>
        <p:grpSpPr>
          <a:xfrm>
            <a:off x="174335" y="3449749"/>
            <a:ext cx="2093409" cy="590010"/>
            <a:chOff x="6472011" y="3184336"/>
            <a:chExt cx="2093409" cy="590010"/>
          </a:xfrm>
        </p:grpSpPr>
        <p:pic>
          <p:nvPicPr>
            <p:cNvPr id="126" name="Picture 1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2011" y="3678591"/>
              <a:ext cx="636828" cy="95755"/>
            </a:xfrm>
            <a:prstGeom prst="rect">
              <a:avLst/>
            </a:prstGeom>
          </p:spPr>
        </p:pic>
        <p:sp>
          <p:nvSpPr>
            <p:cNvPr id="127" name="TextBox 126"/>
            <p:cNvSpPr txBox="1"/>
            <p:nvPr/>
          </p:nvSpPr>
          <p:spPr>
            <a:xfrm>
              <a:off x="7071332" y="3184336"/>
              <a:ext cx="1494088" cy="548483"/>
            </a:xfrm>
            <a:prstGeom prst="rect">
              <a:avLst/>
            </a:prstGeom>
            <a:noFill/>
          </p:spPr>
          <p:txBody>
            <a:bodyPr wrap="square" rtlCol="0">
              <a:spAutoFit/>
            </a:bodyPr>
            <a:lstStyle/>
            <a:p>
              <a:pPr marL="0" marR="0" lvl="0" indent="0" defTabSz="914400" eaLnBrk="1" fontAlgn="auto" latinLnBrk="0" hangingPunct="1">
                <a:lnSpc>
                  <a:spcPct val="114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000066"/>
                  </a:solidFill>
                  <a:effectLst/>
                  <a:uLnTx/>
                  <a:uFillTx/>
                  <a:latin typeface="Arial" panose="020B0604020202020204" pitchFamily="34" charset="0"/>
                  <a:cs typeface="Arial" panose="020B0604020202020204" pitchFamily="34" charset="0"/>
                </a:rPr>
                <a:t>Option 4</a:t>
              </a:r>
            </a:p>
            <a:p>
              <a:pPr marL="0" marR="0" lvl="0" indent="0" defTabSz="914400" eaLnBrk="1" fontAlgn="auto" latinLnBrk="0" hangingPunct="1">
                <a:lnSpc>
                  <a:spcPct val="114000"/>
                </a:lnSpc>
                <a:spcBef>
                  <a:spcPts val="0"/>
                </a:spcBef>
                <a:spcAft>
                  <a:spcPts val="0"/>
                </a:spcAft>
                <a:buClrTx/>
                <a:buSzTx/>
                <a:buFontTx/>
                <a:buNone/>
                <a:tabLst/>
                <a:defRPr/>
              </a:pPr>
              <a:r>
                <a:rPr lang="en-US" sz="800" kern="0" dirty="0" smtClean="0">
                  <a:solidFill>
                    <a:srgbClr val="000066"/>
                  </a:solidFill>
                  <a:latin typeface="Arial" panose="020B0604020202020204" pitchFamily="34" charset="0"/>
                  <a:cs typeface="Arial" panose="020B0604020202020204" pitchFamily="34" charset="0"/>
                </a:rPr>
                <a:t>Align with an Existing Tier 1 Market Player</a:t>
              </a:r>
              <a:endParaRPr kumimoji="0" lang="en-US" sz="800" b="0" i="0" u="none" strike="noStrike" kern="0" cap="none" spc="0" normalizeH="0" baseline="0" noProof="0" dirty="0" smtClean="0">
                <a:ln>
                  <a:noFill/>
                </a:ln>
                <a:solidFill>
                  <a:srgbClr val="000066"/>
                </a:solidFill>
                <a:effectLst/>
                <a:uLnTx/>
                <a:uFillTx/>
                <a:latin typeface="Arial" panose="020B0604020202020204" pitchFamily="34" charset="0"/>
                <a:cs typeface="Arial" panose="020B0604020202020204" pitchFamily="34" charset="0"/>
              </a:endParaRPr>
            </a:p>
          </p:txBody>
        </p:sp>
        <p:sp>
          <p:nvSpPr>
            <p:cNvPr id="128" name="Oval 127"/>
            <p:cNvSpPr/>
            <p:nvPr/>
          </p:nvSpPr>
          <p:spPr>
            <a:xfrm>
              <a:off x="6555540" y="3251695"/>
              <a:ext cx="447387" cy="447387"/>
            </a:xfrm>
            <a:prstGeom prst="ellipse">
              <a:avLst/>
            </a:prstGeom>
            <a:solidFill>
              <a:sysClr val="window" lastClr="FFFFFF"/>
            </a:solidFill>
            <a:ln w="25400" cap="flat" cmpd="sng" algn="ctr">
              <a:solidFill>
                <a:srgbClr val="F39C1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grpSp>
      <p:sp>
        <p:nvSpPr>
          <p:cNvPr id="130" name="Rectangle 129"/>
          <p:cNvSpPr/>
          <p:nvPr/>
        </p:nvSpPr>
        <p:spPr>
          <a:xfrm>
            <a:off x="4051543" y="1242523"/>
            <a:ext cx="1040914" cy="283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162" name="Rounded Rectangle 161"/>
          <p:cNvSpPr/>
          <p:nvPr/>
        </p:nvSpPr>
        <p:spPr>
          <a:xfrm>
            <a:off x="2663413" y="4487765"/>
            <a:ext cx="4392863" cy="114666"/>
          </a:xfrm>
          <a:prstGeom prst="roundRect">
            <a:avLst/>
          </a:prstGeom>
          <a:solidFill>
            <a:srgbClr val="95A5A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63" name="Rounded Rectangle 162"/>
          <p:cNvSpPr/>
          <p:nvPr/>
        </p:nvSpPr>
        <p:spPr>
          <a:xfrm>
            <a:off x="2663413" y="4487765"/>
            <a:ext cx="4093073" cy="114666"/>
          </a:xfrm>
          <a:prstGeom prst="roundRect">
            <a:avLst/>
          </a:prstGeom>
          <a:gradFill>
            <a:gsLst>
              <a:gs pos="100000">
                <a:srgbClr val="16A085"/>
              </a:gs>
              <a:gs pos="0">
                <a:srgbClr val="16A085"/>
              </a:gs>
              <a:gs pos="50000">
                <a:srgbClr val="16A085">
                  <a:lumMod val="60000"/>
                  <a:lumOff val="40000"/>
                </a:srgbClr>
              </a:gs>
            </a:gsLst>
            <a:lin ang="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grpSp>
        <p:nvGrpSpPr>
          <p:cNvPr id="164" name="Group 163"/>
          <p:cNvGrpSpPr/>
          <p:nvPr/>
        </p:nvGrpSpPr>
        <p:grpSpPr>
          <a:xfrm>
            <a:off x="6300292" y="4201800"/>
            <a:ext cx="900000" cy="261632"/>
            <a:chOff x="7193299" y="2149877"/>
            <a:chExt cx="477164" cy="316575"/>
          </a:xfrm>
        </p:grpSpPr>
        <p:sp>
          <p:nvSpPr>
            <p:cNvPr id="165" name="Rectangle 164"/>
            <p:cNvSpPr/>
            <p:nvPr/>
          </p:nvSpPr>
          <p:spPr>
            <a:xfrm>
              <a:off x="7238999" y="2170583"/>
              <a:ext cx="381001" cy="228599"/>
            </a:xfrm>
            <a:prstGeom prst="rect">
              <a:avLst/>
            </a:prstGeom>
            <a:solidFill>
              <a:srgbClr val="2C3E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66" name="TextBox 165"/>
            <p:cNvSpPr txBox="1"/>
            <p:nvPr/>
          </p:nvSpPr>
          <p:spPr>
            <a:xfrm>
              <a:off x="7193299" y="2149877"/>
              <a:ext cx="477164" cy="267359"/>
            </a:xfrm>
            <a:prstGeom prst="rect">
              <a:avLst/>
            </a:prstGeom>
            <a:noFill/>
          </p:spPr>
          <p:txBody>
            <a:bodyPr wrap="square" rtlCol="0">
              <a:spAutoFit/>
            </a:bodyPr>
            <a:lstStyle/>
            <a:p>
              <a:pPr marL="0" marR="0" lvl="0" indent="0" algn="ctr" defTabSz="914400" eaLnBrk="1" fontAlgn="auto" latinLnBrk="0" hangingPunct="1">
                <a:lnSpc>
                  <a:spcPct val="114000"/>
                </a:lnSpc>
                <a:spcBef>
                  <a:spcPts val="0"/>
                </a:spcBef>
                <a:spcAft>
                  <a:spcPts val="0"/>
                </a:spcAft>
                <a:buClrTx/>
                <a:buSzTx/>
                <a:buFontTx/>
                <a:buNone/>
                <a:tabLst/>
                <a:defRPr/>
              </a:pPr>
              <a:r>
                <a:rPr lang="en-US" sz="800" kern="0" dirty="0" smtClean="0">
                  <a:solidFill>
                    <a:prstClr val="white"/>
                  </a:solidFill>
                  <a:latin typeface="Lato Bold" pitchFamily="34" charset="0"/>
                </a:rPr>
                <a:t>Risk/Reward</a:t>
              </a:r>
              <a:endParaRPr kumimoji="0" lang="en-US" sz="800" b="0" i="0" u="none" strike="noStrike" kern="0" cap="none" spc="0" normalizeH="0" baseline="0" noProof="0" dirty="0" smtClean="0">
                <a:ln>
                  <a:noFill/>
                </a:ln>
                <a:solidFill>
                  <a:prstClr val="white"/>
                </a:solidFill>
                <a:effectLst/>
                <a:uLnTx/>
                <a:uFillTx/>
                <a:latin typeface="Lato Light" pitchFamily="34" charset="0"/>
              </a:endParaRPr>
            </a:p>
          </p:txBody>
        </p:sp>
        <p:sp>
          <p:nvSpPr>
            <p:cNvPr id="167" name="Isosceles Triangle 166"/>
            <p:cNvSpPr/>
            <p:nvPr/>
          </p:nvSpPr>
          <p:spPr>
            <a:xfrm rot="10800000">
              <a:off x="7358957" y="2390676"/>
              <a:ext cx="145847" cy="75776"/>
            </a:xfrm>
            <a:prstGeom prst="triangle">
              <a:avLst/>
            </a:prstGeom>
            <a:solidFill>
              <a:srgbClr val="2C3E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smtClean="0">
                <a:ln>
                  <a:noFill/>
                </a:ln>
                <a:solidFill>
                  <a:prstClr val="white"/>
                </a:solidFill>
                <a:effectLst/>
                <a:uLnTx/>
                <a:uFillTx/>
                <a:latin typeface="Calibri"/>
                <a:ea typeface="+mn-ea"/>
                <a:cs typeface="+mn-cs"/>
              </a:endParaRPr>
            </a:p>
          </p:txBody>
        </p:sp>
      </p:grpSp>
      <p:sp>
        <p:nvSpPr>
          <p:cNvPr id="168" name="TextBox 167"/>
          <p:cNvSpPr txBox="1"/>
          <p:nvPr/>
        </p:nvSpPr>
        <p:spPr>
          <a:xfrm>
            <a:off x="2575545" y="4249545"/>
            <a:ext cx="1498701" cy="258148"/>
          </a:xfrm>
          <a:prstGeom prst="rect">
            <a:avLst/>
          </a:prstGeom>
          <a:noFill/>
        </p:spPr>
        <p:txBody>
          <a:bodyPr wrap="square" rtlCol="0" anchor="ctr">
            <a:spAutoFit/>
          </a:bodyPr>
          <a:lstStyle/>
          <a:p>
            <a:pPr fontAlgn="auto">
              <a:lnSpc>
                <a:spcPct val="120000"/>
              </a:lnSpc>
              <a:spcBef>
                <a:spcPts val="0"/>
              </a:spcBef>
              <a:spcAft>
                <a:spcPts val="0"/>
              </a:spcAft>
            </a:pPr>
            <a:r>
              <a:rPr lang="en-US" sz="1000" b="1" dirty="0" smtClean="0">
                <a:solidFill>
                  <a:srgbClr val="000066"/>
                </a:solidFill>
                <a:latin typeface="Lato Light" pitchFamily="34" charset="0"/>
              </a:rPr>
              <a:t>Option 1</a:t>
            </a:r>
            <a:endParaRPr lang="en-US" sz="1000" b="1" dirty="0">
              <a:solidFill>
                <a:srgbClr val="000066"/>
              </a:solidFill>
              <a:latin typeface="Lato Light" pitchFamily="34" charset="0"/>
            </a:endParaRPr>
          </a:p>
        </p:txBody>
      </p:sp>
      <p:sp>
        <p:nvSpPr>
          <p:cNvPr id="169" name="Rounded Rectangle 168"/>
          <p:cNvSpPr/>
          <p:nvPr/>
        </p:nvSpPr>
        <p:spPr>
          <a:xfrm>
            <a:off x="2663413" y="4972719"/>
            <a:ext cx="4392863" cy="114666"/>
          </a:xfrm>
          <a:prstGeom prst="roundRect">
            <a:avLst/>
          </a:prstGeom>
          <a:solidFill>
            <a:srgbClr val="95A5A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70" name="Rounded Rectangle 169"/>
          <p:cNvSpPr/>
          <p:nvPr/>
        </p:nvSpPr>
        <p:spPr>
          <a:xfrm>
            <a:off x="2663412" y="4972719"/>
            <a:ext cx="2196000" cy="114666"/>
          </a:xfrm>
          <a:prstGeom prst="roundRect">
            <a:avLst/>
          </a:prstGeom>
          <a:gradFill>
            <a:gsLst>
              <a:gs pos="100000">
                <a:srgbClr val="2980B9"/>
              </a:gs>
              <a:gs pos="0">
                <a:srgbClr val="2980B9"/>
              </a:gs>
              <a:gs pos="50000">
                <a:srgbClr val="2980B9">
                  <a:lumMod val="60000"/>
                  <a:lumOff val="40000"/>
                </a:srgbClr>
              </a:gs>
            </a:gsLst>
            <a:lin ang="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grpSp>
        <p:nvGrpSpPr>
          <p:cNvPr id="171" name="Group 170"/>
          <p:cNvGrpSpPr/>
          <p:nvPr/>
        </p:nvGrpSpPr>
        <p:grpSpPr>
          <a:xfrm>
            <a:off x="4391980" y="4686754"/>
            <a:ext cx="900000" cy="261632"/>
            <a:chOff x="7193298" y="2149877"/>
            <a:chExt cx="477164" cy="316575"/>
          </a:xfrm>
        </p:grpSpPr>
        <p:sp>
          <p:nvSpPr>
            <p:cNvPr id="172" name="Rectangle 171"/>
            <p:cNvSpPr/>
            <p:nvPr/>
          </p:nvSpPr>
          <p:spPr>
            <a:xfrm>
              <a:off x="7238999" y="2170583"/>
              <a:ext cx="381001" cy="228599"/>
            </a:xfrm>
            <a:prstGeom prst="rect">
              <a:avLst/>
            </a:prstGeom>
            <a:solidFill>
              <a:srgbClr val="2C3E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73" name="TextBox 172"/>
            <p:cNvSpPr txBox="1"/>
            <p:nvPr/>
          </p:nvSpPr>
          <p:spPr>
            <a:xfrm>
              <a:off x="7193298" y="2149877"/>
              <a:ext cx="477164" cy="267359"/>
            </a:xfrm>
            <a:prstGeom prst="rect">
              <a:avLst/>
            </a:prstGeom>
            <a:noFill/>
          </p:spPr>
          <p:txBody>
            <a:bodyPr wrap="square" rtlCol="0">
              <a:spAutoFit/>
            </a:bodyPr>
            <a:lstStyle/>
            <a:p>
              <a:pPr marL="0" marR="0" lvl="0" indent="0" algn="ctr" defTabSz="914400" eaLnBrk="1" fontAlgn="auto" latinLnBrk="0" hangingPunct="1">
                <a:lnSpc>
                  <a:spcPct val="114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Risk/Reward</a:t>
              </a:r>
            </a:p>
          </p:txBody>
        </p:sp>
        <p:sp>
          <p:nvSpPr>
            <p:cNvPr id="174" name="Isosceles Triangle 173"/>
            <p:cNvSpPr/>
            <p:nvPr/>
          </p:nvSpPr>
          <p:spPr>
            <a:xfrm rot="10800000">
              <a:off x="7358957" y="2390676"/>
              <a:ext cx="145847" cy="75776"/>
            </a:xfrm>
            <a:prstGeom prst="triangle">
              <a:avLst/>
            </a:prstGeom>
            <a:solidFill>
              <a:srgbClr val="2C3E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grpSp>
      <p:sp>
        <p:nvSpPr>
          <p:cNvPr id="175" name="TextBox 174"/>
          <p:cNvSpPr txBox="1"/>
          <p:nvPr/>
        </p:nvSpPr>
        <p:spPr>
          <a:xfrm>
            <a:off x="2575545" y="4733569"/>
            <a:ext cx="1498701" cy="260008"/>
          </a:xfrm>
          <a:prstGeom prst="rect">
            <a:avLst/>
          </a:prstGeom>
          <a:noFill/>
        </p:spPr>
        <p:txBody>
          <a:bodyPr wrap="square" rtlCol="0" anchor="ctr">
            <a:spAutoFit/>
          </a:bodyPr>
          <a:lstStyle/>
          <a:p>
            <a:pPr fontAlgn="auto">
              <a:lnSpc>
                <a:spcPct val="120000"/>
              </a:lnSpc>
              <a:spcBef>
                <a:spcPts val="0"/>
              </a:spcBef>
              <a:spcAft>
                <a:spcPts val="0"/>
              </a:spcAft>
            </a:pPr>
            <a:r>
              <a:rPr lang="en-US" sz="1000" b="1" dirty="0" smtClean="0">
                <a:solidFill>
                  <a:srgbClr val="000066"/>
                </a:solidFill>
                <a:latin typeface="Arial" panose="020B0604020202020204" pitchFamily="34" charset="0"/>
                <a:cs typeface="Arial" panose="020B0604020202020204" pitchFamily="34" charset="0"/>
              </a:rPr>
              <a:t>Option 2</a:t>
            </a:r>
            <a:endParaRPr lang="en-US" sz="1000" b="1" dirty="0">
              <a:solidFill>
                <a:srgbClr val="000066"/>
              </a:solidFill>
              <a:latin typeface="Arial" panose="020B0604020202020204" pitchFamily="34" charset="0"/>
              <a:cs typeface="Arial" panose="020B0604020202020204" pitchFamily="34" charset="0"/>
            </a:endParaRPr>
          </a:p>
        </p:txBody>
      </p:sp>
      <p:sp>
        <p:nvSpPr>
          <p:cNvPr id="176" name="Rounded Rectangle 175"/>
          <p:cNvSpPr/>
          <p:nvPr/>
        </p:nvSpPr>
        <p:spPr>
          <a:xfrm>
            <a:off x="2663413" y="5457673"/>
            <a:ext cx="4392863" cy="114666"/>
          </a:xfrm>
          <a:prstGeom prst="roundRect">
            <a:avLst/>
          </a:prstGeom>
          <a:solidFill>
            <a:srgbClr val="95A5A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77" name="Rounded Rectangle 176"/>
          <p:cNvSpPr/>
          <p:nvPr/>
        </p:nvSpPr>
        <p:spPr>
          <a:xfrm>
            <a:off x="2663413" y="5457673"/>
            <a:ext cx="1512000" cy="114666"/>
          </a:xfrm>
          <a:prstGeom prst="roundRect">
            <a:avLst/>
          </a:prstGeom>
          <a:gradFill>
            <a:gsLst>
              <a:gs pos="100000">
                <a:srgbClr val="9BBB59"/>
              </a:gs>
              <a:gs pos="0">
                <a:srgbClr val="9BBB59"/>
              </a:gs>
              <a:gs pos="50000">
                <a:srgbClr val="9BBB59">
                  <a:lumMod val="60000"/>
                  <a:lumOff val="40000"/>
                </a:srgbClr>
              </a:gs>
            </a:gsLst>
            <a:lin ang="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grpSp>
        <p:nvGrpSpPr>
          <p:cNvPr id="178" name="Group 177"/>
          <p:cNvGrpSpPr/>
          <p:nvPr/>
        </p:nvGrpSpPr>
        <p:grpSpPr>
          <a:xfrm>
            <a:off x="3744008" y="5171708"/>
            <a:ext cx="900000" cy="261632"/>
            <a:chOff x="7193299" y="2149877"/>
            <a:chExt cx="477164" cy="316575"/>
          </a:xfrm>
        </p:grpSpPr>
        <p:sp>
          <p:nvSpPr>
            <p:cNvPr id="179" name="Rectangle 178"/>
            <p:cNvSpPr/>
            <p:nvPr/>
          </p:nvSpPr>
          <p:spPr>
            <a:xfrm>
              <a:off x="7238999" y="2170583"/>
              <a:ext cx="381001" cy="228599"/>
            </a:xfrm>
            <a:prstGeom prst="rect">
              <a:avLst/>
            </a:prstGeom>
            <a:solidFill>
              <a:srgbClr val="2C3E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80" name="TextBox 179"/>
            <p:cNvSpPr txBox="1"/>
            <p:nvPr/>
          </p:nvSpPr>
          <p:spPr>
            <a:xfrm>
              <a:off x="7193299" y="2149877"/>
              <a:ext cx="477164" cy="267359"/>
            </a:xfrm>
            <a:prstGeom prst="rect">
              <a:avLst/>
            </a:prstGeom>
            <a:noFill/>
          </p:spPr>
          <p:txBody>
            <a:bodyPr wrap="square" rtlCol="0">
              <a:spAutoFit/>
            </a:bodyPr>
            <a:lstStyle/>
            <a:p>
              <a:pPr marL="0" marR="0" lvl="0" indent="0" algn="ctr" defTabSz="914400" eaLnBrk="1" fontAlgn="auto" latinLnBrk="0" hangingPunct="1">
                <a:lnSpc>
                  <a:spcPct val="114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Risk/Reward</a:t>
              </a:r>
            </a:p>
          </p:txBody>
        </p:sp>
        <p:sp>
          <p:nvSpPr>
            <p:cNvPr id="181" name="Isosceles Triangle 180"/>
            <p:cNvSpPr/>
            <p:nvPr/>
          </p:nvSpPr>
          <p:spPr>
            <a:xfrm rot="10800000">
              <a:off x="7358957" y="2390676"/>
              <a:ext cx="145847" cy="75776"/>
            </a:xfrm>
            <a:prstGeom prst="triangle">
              <a:avLst/>
            </a:prstGeom>
            <a:solidFill>
              <a:srgbClr val="2C3E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grpSp>
      <p:sp>
        <p:nvSpPr>
          <p:cNvPr id="182" name="TextBox 181"/>
          <p:cNvSpPr txBox="1"/>
          <p:nvPr/>
        </p:nvSpPr>
        <p:spPr>
          <a:xfrm>
            <a:off x="2575545" y="5218523"/>
            <a:ext cx="1498701" cy="260008"/>
          </a:xfrm>
          <a:prstGeom prst="rect">
            <a:avLst/>
          </a:prstGeom>
          <a:noFill/>
        </p:spPr>
        <p:txBody>
          <a:bodyPr wrap="square" rtlCol="0" anchor="ctr">
            <a:spAutoFit/>
          </a:bodyPr>
          <a:lstStyle/>
          <a:p>
            <a:pPr fontAlgn="auto">
              <a:lnSpc>
                <a:spcPct val="120000"/>
              </a:lnSpc>
              <a:spcBef>
                <a:spcPts val="0"/>
              </a:spcBef>
              <a:spcAft>
                <a:spcPts val="0"/>
              </a:spcAft>
            </a:pPr>
            <a:r>
              <a:rPr lang="en-US" sz="1000" b="1" dirty="0" smtClean="0">
                <a:solidFill>
                  <a:srgbClr val="000066"/>
                </a:solidFill>
                <a:latin typeface="Arial" panose="020B0604020202020204" pitchFamily="34" charset="0"/>
                <a:cs typeface="Arial" panose="020B0604020202020204" pitchFamily="34" charset="0"/>
              </a:rPr>
              <a:t>Option 3</a:t>
            </a:r>
            <a:endParaRPr lang="en-US" sz="1000" b="1" dirty="0">
              <a:solidFill>
                <a:srgbClr val="000066"/>
              </a:solidFill>
              <a:latin typeface="Arial" panose="020B0604020202020204" pitchFamily="34" charset="0"/>
              <a:cs typeface="Arial" panose="020B0604020202020204" pitchFamily="34" charset="0"/>
            </a:endParaRPr>
          </a:p>
        </p:txBody>
      </p:sp>
      <p:sp>
        <p:nvSpPr>
          <p:cNvPr id="183" name="Rounded Rectangle 182"/>
          <p:cNvSpPr/>
          <p:nvPr/>
        </p:nvSpPr>
        <p:spPr>
          <a:xfrm>
            <a:off x="2663413" y="5942626"/>
            <a:ext cx="4392863" cy="114666"/>
          </a:xfrm>
          <a:prstGeom prst="roundRect">
            <a:avLst/>
          </a:prstGeom>
          <a:solidFill>
            <a:srgbClr val="95A5A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84" name="Rounded Rectangle 183"/>
          <p:cNvSpPr/>
          <p:nvPr/>
        </p:nvSpPr>
        <p:spPr>
          <a:xfrm>
            <a:off x="2663413" y="5942626"/>
            <a:ext cx="1512000" cy="114666"/>
          </a:xfrm>
          <a:prstGeom prst="roundRect">
            <a:avLst/>
          </a:prstGeom>
          <a:gradFill>
            <a:gsLst>
              <a:gs pos="100000">
                <a:srgbClr val="F39C12"/>
              </a:gs>
              <a:gs pos="0">
                <a:srgbClr val="F39C12"/>
              </a:gs>
              <a:gs pos="50000">
                <a:srgbClr val="F39C12">
                  <a:lumMod val="60000"/>
                  <a:lumOff val="40000"/>
                </a:srgbClr>
              </a:gs>
            </a:gsLst>
            <a:lin ang="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grpSp>
        <p:nvGrpSpPr>
          <p:cNvPr id="185" name="Group 184"/>
          <p:cNvGrpSpPr/>
          <p:nvPr/>
        </p:nvGrpSpPr>
        <p:grpSpPr>
          <a:xfrm>
            <a:off x="3743908" y="5656661"/>
            <a:ext cx="900000" cy="261632"/>
            <a:chOff x="7193299" y="2149877"/>
            <a:chExt cx="477164" cy="316575"/>
          </a:xfrm>
        </p:grpSpPr>
        <p:sp>
          <p:nvSpPr>
            <p:cNvPr id="186" name="Rectangle 185"/>
            <p:cNvSpPr/>
            <p:nvPr/>
          </p:nvSpPr>
          <p:spPr>
            <a:xfrm>
              <a:off x="7238999" y="2170583"/>
              <a:ext cx="381001" cy="228599"/>
            </a:xfrm>
            <a:prstGeom prst="rect">
              <a:avLst/>
            </a:prstGeom>
            <a:solidFill>
              <a:srgbClr val="2C3E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87" name="TextBox 186"/>
            <p:cNvSpPr txBox="1"/>
            <p:nvPr/>
          </p:nvSpPr>
          <p:spPr>
            <a:xfrm>
              <a:off x="7193299" y="2149877"/>
              <a:ext cx="477164" cy="267359"/>
            </a:xfrm>
            <a:prstGeom prst="rect">
              <a:avLst/>
            </a:prstGeom>
            <a:noFill/>
          </p:spPr>
          <p:txBody>
            <a:bodyPr wrap="square" rtlCol="0">
              <a:spAutoFit/>
            </a:bodyPr>
            <a:lstStyle/>
            <a:p>
              <a:pPr marL="0" marR="0" lvl="0" indent="0" algn="ctr" defTabSz="914400" eaLnBrk="1" fontAlgn="auto" latinLnBrk="0" hangingPunct="1">
                <a:lnSpc>
                  <a:spcPct val="114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Risk/Reward</a:t>
              </a:r>
            </a:p>
          </p:txBody>
        </p:sp>
        <p:sp>
          <p:nvSpPr>
            <p:cNvPr id="188" name="Isosceles Triangle 187"/>
            <p:cNvSpPr/>
            <p:nvPr/>
          </p:nvSpPr>
          <p:spPr>
            <a:xfrm rot="10800000">
              <a:off x="7358957" y="2390676"/>
              <a:ext cx="145847" cy="75776"/>
            </a:xfrm>
            <a:prstGeom prst="triangle">
              <a:avLst/>
            </a:prstGeom>
            <a:solidFill>
              <a:srgbClr val="2C3E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grpSp>
      <p:sp>
        <p:nvSpPr>
          <p:cNvPr id="189" name="TextBox 188"/>
          <p:cNvSpPr txBox="1"/>
          <p:nvPr/>
        </p:nvSpPr>
        <p:spPr>
          <a:xfrm>
            <a:off x="2575545" y="5703476"/>
            <a:ext cx="1498701" cy="260008"/>
          </a:xfrm>
          <a:prstGeom prst="rect">
            <a:avLst/>
          </a:prstGeom>
          <a:noFill/>
        </p:spPr>
        <p:txBody>
          <a:bodyPr wrap="square" rtlCol="0" anchor="ctr">
            <a:spAutoFit/>
          </a:bodyPr>
          <a:lstStyle/>
          <a:p>
            <a:pPr fontAlgn="auto">
              <a:lnSpc>
                <a:spcPct val="120000"/>
              </a:lnSpc>
              <a:spcBef>
                <a:spcPts val="0"/>
              </a:spcBef>
              <a:spcAft>
                <a:spcPts val="0"/>
              </a:spcAft>
            </a:pPr>
            <a:r>
              <a:rPr lang="en-US" sz="1000" b="1" dirty="0" smtClean="0">
                <a:solidFill>
                  <a:srgbClr val="000066"/>
                </a:solidFill>
                <a:latin typeface="Arial" panose="020B0604020202020204" pitchFamily="34" charset="0"/>
                <a:cs typeface="Arial" panose="020B0604020202020204" pitchFamily="34" charset="0"/>
              </a:rPr>
              <a:t>Option 4</a:t>
            </a:r>
            <a:endParaRPr lang="en-US" sz="1000" b="1" dirty="0">
              <a:solidFill>
                <a:srgbClr val="000066"/>
              </a:solidFill>
              <a:latin typeface="Arial" panose="020B0604020202020204" pitchFamily="34" charset="0"/>
              <a:cs typeface="Arial" panose="020B0604020202020204" pitchFamily="34" charset="0"/>
            </a:endParaRPr>
          </a:p>
        </p:txBody>
      </p:sp>
      <p:grpSp>
        <p:nvGrpSpPr>
          <p:cNvPr id="111" name="Group 110"/>
          <p:cNvGrpSpPr/>
          <p:nvPr/>
        </p:nvGrpSpPr>
        <p:grpSpPr>
          <a:xfrm>
            <a:off x="-11335" y="6356352"/>
            <a:ext cx="4160347" cy="513450"/>
            <a:chOff x="-11335" y="6356352"/>
            <a:chExt cx="4160347" cy="513450"/>
          </a:xfrm>
        </p:grpSpPr>
        <p:sp>
          <p:nvSpPr>
            <p:cNvPr id="112" name="Rectangle 111"/>
            <p:cNvSpPr/>
            <p:nvPr/>
          </p:nvSpPr>
          <p:spPr>
            <a:xfrm>
              <a:off x="-11335" y="6356352"/>
              <a:ext cx="633239" cy="51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112"/>
            <p:cNvSpPr/>
            <p:nvPr/>
          </p:nvSpPr>
          <p:spPr>
            <a:xfrm>
              <a:off x="621904" y="6573150"/>
              <a:ext cx="3527108" cy="296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14" name="Picture 113"/>
          <p:cNvPicPr/>
          <p:nvPr/>
        </p:nvPicPr>
        <p:blipFill>
          <a:blip r:embed="rId6"/>
          <a:stretch>
            <a:fillRect/>
          </a:stretch>
        </p:blipFill>
        <p:spPr>
          <a:xfrm>
            <a:off x="15247" y="6309320"/>
            <a:ext cx="633601" cy="534145"/>
          </a:xfrm>
          <a:prstGeom prst="rect">
            <a:avLst/>
          </a:prstGeom>
        </p:spPr>
      </p:pic>
    </p:spTree>
    <p:extLst>
      <p:ext uri="{BB962C8B-B14F-4D97-AF65-F5344CB8AC3E}">
        <p14:creationId xmlns:p14="http://schemas.microsoft.com/office/powerpoint/2010/main" val="310789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fade">
                                      <p:cBhvr>
                                        <p:cTn id="11" dur="300"/>
                                        <p:tgtEl>
                                          <p:spTgt spid="67"/>
                                        </p:tgtEl>
                                      </p:cBhvr>
                                    </p:animEffect>
                                    <p:anim calcmode="lin" valueType="num">
                                      <p:cBhvr>
                                        <p:cTn id="12" dur="300" fill="hold"/>
                                        <p:tgtEl>
                                          <p:spTgt spid="67"/>
                                        </p:tgtEl>
                                        <p:attrNameLst>
                                          <p:attrName>ppt_x</p:attrName>
                                        </p:attrNameLst>
                                      </p:cBhvr>
                                      <p:tavLst>
                                        <p:tav tm="0">
                                          <p:val>
                                            <p:strVal val="#ppt_x"/>
                                          </p:val>
                                        </p:tav>
                                        <p:tav tm="100000">
                                          <p:val>
                                            <p:strVal val="#ppt_x"/>
                                          </p:val>
                                        </p:tav>
                                      </p:tavLst>
                                    </p:anim>
                                    <p:anim calcmode="lin" valueType="num">
                                      <p:cBhvr>
                                        <p:cTn id="13" dur="3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82"/>
                                        </p:tgtEl>
                                        <p:attrNameLst>
                                          <p:attrName>style.visibility</p:attrName>
                                        </p:attrNameLst>
                                      </p:cBhvr>
                                      <p:to>
                                        <p:strVal val="visible"/>
                                      </p:to>
                                    </p:set>
                                    <p:animEffect transition="in" filter="wipe(left)">
                                      <p:cBhvr>
                                        <p:cTn id="18" dur="500"/>
                                        <p:tgtEl>
                                          <p:spTgt spid="82"/>
                                        </p:tgtEl>
                                      </p:cBhvr>
                                    </p:animEffect>
                                  </p:childTnLst>
                                </p:cTn>
                              </p:par>
                            </p:childTnLst>
                          </p:cTn>
                        </p:par>
                        <p:par>
                          <p:cTn id="19" fill="hold">
                            <p:stCondLst>
                              <p:cond delay="500"/>
                            </p:stCondLst>
                            <p:childTnLst>
                              <p:par>
                                <p:cTn id="20" presetID="42" presetClass="entr" presetSubtype="0" fill="hold" nodeType="afterEffect">
                                  <p:stCondLst>
                                    <p:cond delay="0"/>
                                  </p:stCondLst>
                                  <p:childTnLst>
                                    <p:set>
                                      <p:cBhvr>
                                        <p:cTn id="21" dur="1" fill="hold">
                                          <p:stCondLst>
                                            <p:cond delay="0"/>
                                          </p:stCondLst>
                                        </p:cTn>
                                        <p:tgtEl>
                                          <p:spTgt spid="115"/>
                                        </p:tgtEl>
                                        <p:attrNameLst>
                                          <p:attrName>style.visibility</p:attrName>
                                        </p:attrNameLst>
                                      </p:cBhvr>
                                      <p:to>
                                        <p:strVal val="visible"/>
                                      </p:to>
                                    </p:set>
                                    <p:animEffect transition="in" filter="fade">
                                      <p:cBhvr>
                                        <p:cTn id="22" dur="300"/>
                                        <p:tgtEl>
                                          <p:spTgt spid="115"/>
                                        </p:tgtEl>
                                      </p:cBhvr>
                                    </p:animEffect>
                                    <p:anim calcmode="lin" valueType="num">
                                      <p:cBhvr>
                                        <p:cTn id="23" dur="300" fill="hold"/>
                                        <p:tgtEl>
                                          <p:spTgt spid="115"/>
                                        </p:tgtEl>
                                        <p:attrNameLst>
                                          <p:attrName>ppt_x</p:attrName>
                                        </p:attrNameLst>
                                      </p:cBhvr>
                                      <p:tavLst>
                                        <p:tav tm="0">
                                          <p:val>
                                            <p:strVal val="#ppt_x"/>
                                          </p:val>
                                        </p:tav>
                                        <p:tav tm="100000">
                                          <p:val>
                                            <p:strVal val="#ppt_x"/>
                                          </p:val>
                                        </p:tav>
                                      </p:tavLst>
                                    </p:anim>
                                    <p:anim calcmode="lin" valueType="num">
                                      <p:cBhvr>
                                        <p:cTn id="24" dur="300" fill="hold"/>
                                        <p:tgtEl>
                                          <p:spTgt spid="1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right)">
                                      <p:cBhvr>
                                        <p:cTn id="29" dur="500"/>
                                        <p:tgtEl>
                                          <p:spTgt spid="89"/>
                                        </p:tgtEl>
                                      </p:cBhvr>
                                    </p:animEffect>
                                  </p:childTnLst>
                                </p:cTn>
                              </p:par>
                            </p:childTnLst>
                          </p:cTn>
                        </p:par>
                        <p:par>
                          <p:cTn id="30" fill="hold">
                            <p:stCondLst>
                              <p:cond delay="500"/>
                            </p:stCondLst>
                            <p:childTnLst>
                              <p:par>
                                <p:cTn id="31" presetID="42" presetClass="entr" presetSubtype="0" fill="hold" nodeType="afterEffect">
                                  <p:stCondLst>
                                    <p:cond delay="0"/>
                                  </p:stCondLst>
                                  <p:childTnLst>
                                    <p:set>
                                      <p:cBhvr>
                                        <p:cTn id="32" dur="1" fill="hold">
                                          <p:stCondLst>
                                            <p:cond delay="0"/>
                                          </p:stCondLst>
                                        </p:cTn>
                                        <p:tgtEl>
                                          <p:spTgt spid="120"/>
                                        </p:tgtEl>
                                        <p:attrNameLst>
                                          <p:attrName>style.visibility</p:attrName>
                                        </p:attrNameLst>
                                      </p:cBhvr>
                                      <p:to>
                                        <p:strVal val="visible"/>
                                      </p:to>
                                    </p:set>
                                    <p:animEffect transition="in" filter="fade">
                                      <p:cBhvr>
                                        <p:cTn id="33" dur="300"/>
                                        <p:tgtEl>
                                          <p:spTgt spid="120"/>
                                        </p:tgtEl>
                                      </p:cBhvr>
                                    </p:animEffect>
                                    <p:anim calcmode="lin" valueType="num">
                                      <p:cBhvr>
                                        <p:cTn id="34" dur="300" fill="hold"/>
                                        <p:tgtEl>
                                          <p:spTgt spid="120"/>
                                        </p:tgtEl>
                                        <p:attrNameLst>
                                          <p:attrName>ppt_x</p:attrName>
                                        </p:attrNameLst>
                                      </p:cBhvr>
                                      <p:tavLst>
                                        <p:tav tm="0">
                                          <p:val>
                                            <p:strVal val="#ppt_x"/>
                                          </p:val>
                                        </p:tav>
                                        <p:tav tm="100000">
                                          <p:val>
                                            <p:strVal val="#ppt_x"/>
                                          </p:val>
                                        </p:tav>
                                      </p:tavLst>
                                    </p:anim>
                                    <p:anim calcmode="lin" valueType="num">
                                      <p:cBhvr>
                                        <p:cTn id="35" dur="300" fill="hold"/>
                                        <p:tgtEl>
                                          <p:spTgt spid="12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100"/>
                                        </p:tgtEl>
                                        <p:attrNameLst>
                                          <p:attrName>style.visibility</p:attrName>
                                        </p:attrNameLst>
                                      </p:cBhvr>
                                      <p:to>
                                        <p:strVal val="visible"/>
                                      </p:to>
                                    </p:set>
                                    <p:animEffect transition="in" filter="wipe(right)">
                                      <p:cBhvr>
                                        <p:cTn id="40" dur="500"/>
                                        <p:tgtEl>
                                          <p:spTgt spid="100"/>
                                        </p:tgtEl>
                                      </p:cBhvr>
                                    </p:animEffect>
                                  </p:childTnLst>
                                </p:cTn>
                              </p:par>
                            </p:childTnLst>
                          </p:cTn>
                        </p:par>
                        <p:par>
                          <p:cTn id="41" fill="hold">
                            <p:stCondLst>
                              <p:cond delay="500"/>
                            </p:stCondLst>
                            <p:childTnLst>
                              <p:par>
                                <p:cTn id="42" presetID="42" presetClass="entr" presetSubtype="0" fill="hold" nodeType="afterEffect">
                                  <p:stCondLst>
                                    <p:cond delay="0"/>
                                  </p:stCondLst>
                                  <p:childTnLst>
                                    <p:set>
                                      <p:cBhvr>
                                        <p:cTn id="43" dur="1" fill="hold">
                                          <p:stCondLst>
                                            <p:cond delay="0"/>
                                          </p:stCondLst>
                                        </p:cTn>
                                        <p:tgtEl>
                                          <p:spTgt spid="125"/>
                                        </p:tgtEl>
                                        <p:attrNameLst>
                                          <p:attrName>style.visibility</p:attrName>
                                        </p:attrNameLst>
                                      </p:cBhvr>
                                      <p:to>
                                        <p:strVal val="visible"/>
                                      </p:to>
                                    </p:set>
                                    <p:animEffect transition="in" filter="fade">
                                      <p:cBhvr>
                                        <p:cTn id="44" dur="300"/>
                                        <p:tgtEl>
                                          <p:spTgt spid="125"/>
                                        </p:tgtEl>
                                      </p:cBhvr>
                                    </p:animEffect>
                                    <p:anim calcmode="lin" valueType="num">
                                      <p:cBhvr>
                                        <p:cTn id="45" dur="300" fill="hold"/>
                                        <p:tgtEl>
                                          <p:spTgt spid="125"/>
                                        </p:tgtEl>
                                        <p:attrNameLst>
                                          <p:attrName>ppt_x</p:attrName>
                                        </p:attrNameLst>
                                      </p:cBhvr>
                                      <p:tavLst>
                                        <p:tav tm="0">
                                          <p:val>
                                            <p:strVal val="#ppt_x"/>
                                          </p:val>
                                        </p:tav>
                                        <p:tav tm="100000">
                                          <p:val>
                                            <p:strVal val="#ppt_x"/>
                                          </p:val>
                                        </p:tav>
                                      </p:tavLst>
                                    </p:anim>
                                    <p:anim calcmode="lin" valueType="num">
                                      <p:cBhvr>
                                        <p:cTn id="46" dur="300" fill="hold"/>
                                        <p:tgtEl>
                                          <p:spTgt spid="12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68"/>
                                        </p:tgtEl>
                                        <p:attrNameLst>
                                          <p:attrName>style.visibility</p:attrName>
                                        </p:attrNameLst>
                                      </p:cBhvr>
                                      <p:to>
                                        <p:strVal val="visible"/>
                                      </p:to>
                                    </p:set>
                                    <p:animEffect transition="in" filter="fade">
                                      <p:cBhvr>
                                        <p:cTn id="51" dur="500"/>
                                        <p:tgtEl>
                                          <p:spTgt spid="168"/>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162"/>
                                        </p:tgtEl>
                                        <p:attrNameLst>
                                          <p:attrName>style.visibility</p:attrName>
                                        </p:attrNameLst>
                                      </p:cBhvr>
                                      <p:to>
                                        <p:strVal val="visible"/>
                                      </p:to>
                                    </p:set>
                                    <p:animEffect transition="in" filter="wipe(left)">
                                      <p:cBhvr>
                                        <p:cTn id="55" dur="500"/>
                                        <p:tgtEl>
                                          <p:spTgt spid="162"/>
                                        </p:tgtEl>
                                      </p:cBhvr>
                                    </p:animEffect>
                                  </p:childTnLst>
                                </p:cTn>
                              </p:par>
                            </p:childTnLst>
                          </p:cTn>
                        </p:par>
                        <p:par>
                          <p:cTn id="56" fill="hold">
                            <p:stCondLst>
                              <p:cond delay="1000"/>
                            </p:stCondLst>
                            <p:childTnLst>
                              <p:par>
                                <p:cTn id="57" presetID="22" presetClass="entr" presetSubtype="8" fill="hold" grpId="0" nodeType="afterEffect">
                                  <p:stCondLst>
                                    <p:cond delay="0"/>
                                  </p:stCondLst>
                                  <p:childTnLst>
                                    <p:set>
                                      <p:cBhvr>
                                        <p:cTn id="58" dur="1" fill="hold">
                                          <p:stCondLst>
                                            <p:cond delay="0"/>
                                          </p:stCondLst>
                                        </p:cTn>
                                        <p:tgtEl>
                                          <p:spTgt spid="163"/>
                                        </p:tgtEl>
                                        <p:attrNameLst>
                                          <p:attrName>style.visibility</p:attrName>
                                        </p:attrNameLst>
                                      </p:cBhvr>
                                      <p:to>
                                        <p:strVal val="visible"/>
                                      </p:to>
                                    </p:set>
                                    <p:animEffect transition="in" filter="wipe(left)">
                                      <p:cBhvr>
                                        <p:cTn id="59" dur="500"/>
                                        <p:tgtEl>
                                          <p:spTgt spid="163"/>
                                        </p:tgtEl>
                                      </p:cBhvr>
                                    </p:animEffect>
                                  </p:childTnLst>
                                </p:cTn>
                              </p:par>
                              <p:par>
                                <p:cTn id="60" presetID="47" presetClass="entr" presetSubtype="0" fill="hold" nodeType="withEffect">
                                  <p:stCondLst>
                                    <p:cond delay="0"/>
                                  </p:stCondLst>
                                  <p:childTnLst>
                                    <p:set>
                                      <p:cBhvr>
                                        <p:cTn id="61" dur="1" fill="hold">
                                          <p:stCondLst>
                                            <p:cond delay="0"/>
                                          </p:stCondLst>
                                        </p:cTn>
                                        <p:tgtEl>
                                          <p:spTgt spid="164"/>
                                        </p:tgtEl>
                                        <p:attrNameLst>
                                          <p:attrName>style.visibility</p:attrName>
                                        </p:attrNameLst>
                                      </p:cBhvr>
                                      <p:to>
                                        <p:strVal val="visible"/>
                                      </p:to>
                                    </p:set>
                                    <p:animEffect transition="in" filter="fade">
                                      <p:cBhvr>
                                        <p:cTn id="62" dur="300"/>
                                        <p:tgtEl>
                                          <p:spTgt spid="164"/>
                                        </p:tgtEl>
                                      </p:cBhvr>
                                    </p:animEffect>
                                    <p:anim calcmode="lin" valueType="num">
                                      <p:cBhvr>
                                        <p:cTn id="63" dur="300" fill="hold"/>
                                        <p:tgtEl>
                                          <p:spTgt spid="164"/>
                                        </p:tgtEl>
                                        <p:attrNameLst>
                                          <p:attrName>ppt_x</p:attrName>
                                        </p:attrNameLst>
                                      </p:cBhvr>
                                      <p:tavLst>
                                        <p:tav tm="0">
                                          <p:val>
                                            <p:strVal val="#ppt_x"/>
                                          </p:val>
                                        </p:tav>
                                        <p:tav tm="100000">
                                          <p:val>
                                            <p:strVal val="#ppt_x"/>
                                          </p:val>
                                        </p:tav>
                                      </p:tavLst>
                                    </p:anim>
                                    <p:anim calcmode="lin" valueType="num">
                                      <p:cBhvr>
                                        <p:cTn id="64" dur="300" fill="hold"/>
                                        <p:tgtEl>
                                          <p:spTgt spid="164"/>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75"/>
                                        </p:tgtEl>
                                        <p:attrNameLst>
                                          <p:attrName>style.visibility</p:attrName>
                                        </p:attrNameLst>
                                      </p:cBhvr>
                                      <p:to>
                                        <p:strVal val="visible"/>
                                      </p:to>
                                    </p:set>
                                    <p:animEffect transition="in" filter="fade">
                                      <p:cBhvr>
                                        <p:cTn id="69" dur="500"/>
                                        <p:tgtEl>
                                          <p:spTgt spid="175"/>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169"/>
                                        </p:tgtEl>
                                        <p:attrNameLst>
                                          <p:attrName>style.visibility</p:attrName>
                                        </p:attrNameLst>
                                      </p:cBhvr>
                                      <p:to>
                                        <p:strVal val="visible"/>
                                      </p:to>
                                    </p:set>
                                    <p:animEffect transition="in" filter="wipe(left)">
                                      <p:cBhvr>
                                        <p:cTn id="73" dur="500"/>
                                        <p:tgtEl>
                                          <p:spTgt spid="169"/>
                                        </p:tgtEl>
                                      </p:cBhvr>
                                    </p:animEffect>
                                  </p:childTnLst>
                                </p:cTn>
                              </p:par>
                            </p:childTnLst>
                          </p:cTn>
                        </p:par>
                        <p:par>
                          <p:cTn id="74" fill="hold">
                            <p:stCondLst>
                              <p:cond delay="1000"/>
                            </p:stCondLst>
                            <p:childTnLst>
                              <p:par>
                                <p:cTn id="75" presetID="22" presetClass="entr" presetSubtype="8" fill="hold" grpId="0" nodeType="afterEffect">
                                  <p:stCondLst>
                                    <p:cond delay="0"/>
                                  </p:stCondLst>
                                  <p:childTnLst>
                                    <p:set>
                                      <p:cBhvr>
                                        <p:cTn id="76" dur="1" fill="hold">
                                          <p:stCondLst>
                                            <p:cond delay="0"/>
                                          </p:stCondLst>
                                        </p:cTn>
                                        <p:tgtEl>
                                          <p:spTgt spid="170"/>
                                        </p:tgtEl>
                                        <p:attrNameLst>
                                          <p:attrName>style.visibility</p:attrName>
                                        </p:attrNameLst>
                                      </p:cBhvr>
                                      <p:to>
                                        <p:strVal val="visible"/>
                                      </p:to>
                                    </p:set>
                                    <p:animEffect transition="in" filter="wipe(left)">
                                      <p:cBhvr>
                                        <p:cTn id="77" dur="500"/>
                                        <p:tgtEl>
                                          <p:spTgt spid="170"/>
                                        </p:tgtEl>
                                      </p:cBhvr>
                                    </p:animEffect>
                                  </p:childTnLst>
                                </p:cTn>
                              </p:par>
                              <p:par>
                                <p:cTn id="78" presetID="47" presetClass="entr" presetSubtype="0" fill="hold" nodeType="withEffect">
                                  <p:stCondLst>
                                    <p:cond delay="0"/>
                                  </p:stCondLst>
                                  <p:childTnLst>
                                    <p:set>
                                      <p:cBhvr>
                                        <p:cTn id="79" dur="1" fill="hold">
                                          <p:stCondLst>
                                            <p:cond delay="0"/>
                                          </p:stCondLst>
                                        </p:cTn>
                                        <p:tgtEl>
                                          <p:spTgt spid="171"/>
                                        </p:tgtEl>
                                        <p:attrNameLst>
                                          <p:attrName>style.visibility</p:attrName>
                                        </p:attrNameLst>
                                      </p:cBhvr>
                                      <p:to>
                                        <p:strVal val="visible"/>
                                      </p:to>
                                    </p:set>
                                    <p:animEffect transition="in" filter="fade">
                                      <p:cBhvr>
                                        <p:cTn id="80" dur="300"/>
                                        <p:tgtEl>
                                          <p:spTgt spid="171"/>
                                        </p:tgtEl>
                                      </p:cBhvr>
                                    </p:animEffect>
                                    <p:anim calcmode="lin" valueType="num">
                                      <p:cBhvr>
                                        <p:cTn id="81" dur="300" fill="hold"/>
                                        <p:tgtEl>
                                          <p:spTgt spid="171"/>
                                        </p:tgtEl>
                                        <p:attrNameLst>
                                          <p:attrName>ppt_x</p:attrName>
                                        </p:attrNameLst>
                                      </p:cBhvr>
                                      <p:tavLst>
                                        <p:tav tm="0">
                                          <p:val>
                                            <p:strVal val="#ppt_x"/>
                                          </p:val>
                                        </p:tav>
                                        <p:tav tm="100000">
                                          <p:val>
                                            <p:strVal val="#ppt_x"/>
                                          </p:val>
                                        </p:tav>
                                      </p:tavLst>
                                    </p:anim>
                                    <p:anim calcmode="lin" valueType="num">
                                      <p:cBhvr>
                                        <p:cTn id="82" dur="300" fill="hold"/>
                                        <p:tgtEl>
                                          <p:spTgt spid="171"/>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82"/>
                                        </p:tgtEl>
                                        <p:attrNameLst>
                                          <p:attrName>style.visibility</p:attrName>
                                        </p:attrNameLst>
                                      </p:cBhvr>
                                      <p:to>
                                        <p:strVal val="visible"/>
                                      </p:to>
                                    </p:set>
                                    <p:animEffect transition="in" filter="fade">
                                      <p:cBhvr>
                                        <p:cTn id="87" dur="500"/>
                                        <p:tgtEl>
                                          <p:spTgt spid="182"/>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176"/>
                                        </p:tgtEl>
                                        <p:attrNameLst>
                                          <p:attrName>style.visibility</p:attrName>
                                        </p:attrNameLst>
                                      </p:cBhvr>
                                      <p:to>
                                        <p:strVal val="visible"/>
                                      </p:to>
                                    </p:set>
                                    <p:animEffect transition="in" filter="wipe(left)">
                                      <p:cBhvr>
                                        <p:cTn id="91" dur="500"/>
                                        <p:tgtEl>
                                          <p:spTgt spid="176"/>
                                        </p:tgtEl>
                                      </p:cBhvr>
                                    </p:animEffect>
                                  </p:childTnLst>
                                </p:cTn>
                              </p:par>
                            </p:childTnLst>
                          </p:cTn>
                        </p:par>
                        <p:par>
                          <p:cTn id="92" fill="hold">
                            <p:stCondLst>
                              <p:cond delay="1000"/>
                            </p:stCondLst>
                            <p:childTnLst>
                              <p:par>
                                <p:cTn id="93" presetID="22" presetClass="entr" presetSubtype="8" fill="hold" grpId="0" nodeType="afterEffect">
                                  <p:stCondLst>
                                    <p:cond delay="0"/>
                                  </p:stCondLst>
                                  <p:childTnLst>
                                    <p:set>
                                      <p:cBhvr>
                                        <p:cTn id="94" dur="1" fill="hold">
                                          <p:stCondLst>
                                            <p:cond delay="0"/>
                                          </p:stCondLst>
                                        </p:cTn>
                                        <p:tgtEl>
                                          <p:spTgt spid="177"/>
                                        </p:tgtEl>
                                        <p:attrNameLst>
                                          <p:attrName>style.visibility</p:attrName>
                                        </p:attrNameLst>
                                      </p:cBhvr>
                                      <p:to>
                                        <p:strVal val="visible"/>
                                      </p:to>
                                    </p:set>
                                    <p:animEffect transition="in" filter="wipe(left)">
                                      <p:cBhvr>
                                        <p:cTn id="95" dur="500"/>
                                        <p:tgtEl>
                                          <p:spTgt spid="177"/>
                                        </p:tgtEl>
                                      </p:cBhvr>
                                    </p:animEffect>
                                  </p:childTnLst>
                                </p:cTn>
                              </p:par>
                              <p:par>
                                <p:cTn id="96" presetID="47" presetClass="entr" presetSubtype="0" fill="hold" nodeType="withEffect">
                                  <p:stCondLst>
                                    <p:cond delay="0"/>
                                  </p:stCondLst>
                                  <p:childTnLst>
                                    <p:set>
                                      <p:cBhvr>
                                        <p:cTn id="97" dur="1" fill="hold">
                                          <p:stCondLst>
                                            <p:cond delay="0"/>
                                          </p:stCondLst>
                                        </p:cTn>
                                        <p:tgtEl>
                                          <p:spTgt spid="178"/>
                                        </p:tgtEl>
                                        <p:attrNameLst>
                                          <p:attrName>style.visibility</p:attrName>
                                        </p:attrNameLst>
                                      </p:cBhvr>
                                      <p:to>
                                        <p:strVal val="visible"/>
                                      </p:to>
                                    </p:set>
                                    <p:animEffect transition="in" filter="fade">
                                      <p:cBhvr>
                                        <p:cTn id="98" dur="300"/>
                                        <p:tgtEl>
                                          <p:spTgt spid="178"/>
                                        </p:tgtEl>
                                      </p:cBhvr>
                                    </p:animEffect>
                                    <p:anim calcmode="lin" valueType="num">
                                      <p:cBhvr>
                                        <p:cTn id="99" dur="300" fill="hold"/>
                                        <p:tgtEl>
                                          <p:spTgt spid="178"/>
                                        </p:tgtEl>
                                        <p:attrNameLst>
                                          <p:attrName>ppt_x</p:attrName>
                                        </p:attrNameLst>
                                      </p:cBhvr>
                                      <p:tavLst>
                                        <p:tav tm="0">
                                          <p:val>
                                            <p:strVal val="#ppt_x"/>
                                          </p:val>
                                        </p:tav>
                                        <p:tav tm="100000">
                                          <p:val>
                                            <p:strVal val="#ppt_x"/>
                                          </p:val>
                                        </p:tav>
                                      </p:tavLst>
                                    </p:anim>
                                    <p:anim calcmode="lin" valueType="num">
                                      <p:cBhvr>
                                        <p:cTn id="100" dur="300" fill="hold"/>
                                        <p:tgtEl>
                                          <p:spTgt spid="178"/>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89"/>
                                        </p:tgtEl>
                                        <p:attrNameLst>
                                          <p:attrName>style.visibility</p:attrName>
                                        </p:attrNameLst>
                                      </p:cBhvr>
                                      <p:to>
                                        <p:strVal val="visible"/>
                                      </p:to>
                                    </p:set>
                                    <p:animEffect transition="in" filter="fade">
                                      <p:cBhvr>
                                        <p:cTn id="105" dur="500"/>
                                        <p:tgtEl>
                                          <p:spTgt spid="189"/>
                                        </p:tgtEl>
                                      </p:cBhvr>
                                    </p:animEffect>
                                  </p:childTnLst>
                                </p:cTn>
                              </p:par>
                            </p:childTnLst>
                          </p:cTn>
                        </p:par>
                        <p:par>
                          <p:cTn id="106" fill="hold">
                            <p:stCondLst>
                              <p:cond delay="500"/>
                            </p:stCondLst>
                            <p:childTnLst>
                              <p:par>
                                <p:cTn id="107" presetID="22" presetClass="entr" presetSubtype="8" fill="hold" grpId="0" nodeType="afterEffect">
                                  <p:stCondLst>
                                    <p:cond delay="0"/>
                                  </p:stCondLst>
                                  <p:childTnLst>
                                    <p:set>
                                      <p:cBhvr>
                                        <p:cTn id="108" dur="1" fill="hold">
                                          <p:stCondLst>
                                            <p:cond delay="0"/>
                                          </p:stCondLst>
                                        </p:cTn>
                                        <p:tgtEl>
                                          <p:spTgt spid="183"/>
                                        </p:tgtEl>
                                        <p:attrNameLst>
                                          <p:attrName>style.visibility</p:attrName>
                                        </p:attrNameLst>
                                      </p:cBhvr>
                                      <p:to>
                                        <p:strVal val="visible"/>
                                      </p:to>
                                    </p:set>
                                    <p:animEffect transition="in" filter="wipe(left)">
                                      <p:cBhvr>
                                        <p:cTn id="109" dur="500"/>
                                        <p:tgtEl>
                                          <p:spTgt spid="183"/>
                                        </p:tgtEl>
                                      </p:cBhvr>
                                    </p:animEffect>
                                  </p:childTnLst>
                                </p:cTn>
                              </p:par>
                            </p:childTnLst>
                          </p:cTn>
                        </p:par>
                        <p:par>
                          <p:cTn id="110" fill="hold">
                            <p:stCondLst>
                              <p:cond delay="1000"/>
                            </p:stCondLst>
                            <p:childTnLst>
                              <p:par>
                                <p:cTn id="111" presetID="22" presetClass="entr" presetSubtype="8" fill="hold" grpId="0" nodeType="afterEffect">
                                  <p:stCondLst>
                                    <p:cond delay="0"/>
                                  </p:stCondLst>
                                  <p:childTnLst>
                                    <p:set>
                                      <p:cBhvr>
                                        <p:cTn id="112" dur="1" fill="hold">
                                          <p:stCondLst>
                                            <p:cond delay="0"/>
                                          </p:stCondLst>
                                        </p:cTn>
                                        <p:tgtEl>
                                          <p:spTgt spid="184"/>
                                        </p:tgtEl>
                                        <p:attrNameLst>
                                          <p:attrName>style.visibility</p:attrName>
                                        </p:attrNameLst>
                                      </p:cBhvr>
                                      <p:to>
                                        <p:strVal val="visible"/>
                                      </p:to>
                                    </p:set>
                                    <p:animEffect transition="in" filter="wipe(left)">
                                      <p:cBhvr>
                                        <p:cTn id="113" dur="500"/>
                                        <p:tgtEl>
                                          <p:spTgt spid="184"/>
                                        </p:tgtEl>
                                      </p:cBhvr>
                                    </p:animEffect>
                                  </p:childTnLst>
                                </p:cTn>
                              </p:par>
                              <p:par>
                                <p:cTn id="114" presetID="47" presetClass="entr" presetSubtype="0" fill="hold" nodeType="withEffect">
                                  <p:stCondLst>
                                    <p:cond delay="0"/>
                                  </p:stCondLst>
                                  <p:childTnLst>
                                    <p:set>
                                      <p:cBhvr>
                                        <p:cTn id="115" dur="1" fill="hold">
                                          <p:stCondLst>
                                            <p:cond delay="0"/>
                                          </p:stCondLst>
                                        </p:cTn>
                                        <p:tgtEl>
                                          <p:spTgt spid="185"/>
                                        </p:tgtEl>
                                        <p:attrNameLst>
                                          <p:attrName>style.visibility</p:attrName>
                                        </p:attrNameLst>
                                      </p:cBhvr>
                                      <p:to>
                                        <p:strVal val="visible"/>
                                      </p:to>
                                    </p:set>
                                    <p:animEffect transition="in" filter="fade">
                                      <p:cBhvr>
                                        <p:cTn id="116" dur="300"/>
                                        <p:tgtEl>
                                          <p:spTgt spid="185"/>
                                        </p:tgtEl>
                                      </p:cBhvr>
                                    </p:animEffect>
                                    <p:anim calcmode="lin" valueType="num">
                                      <p:cBhvr>
                                        <p:cTn id="117" dur="300" fill="hold"/>
                                        <p:tgtEl>
                                          <p:spTgt spid="185"/>
                                        </p:tgtEl>
                                        <p:attrNameLst>
                                          <p:attrName>ppt_x</p:attrName>
                                        </p:attrNameLst>
                                      </p:cBhvr>
                                      <p:tavLst>
                                        <p:tav tm="0">
                                          <p:val>
                                            <p:strVal val="#ppt_x"/>
                                          </p:val>
                                        </p:tav>
                                        <p:tav tm="100000">
                                          <p:val>
                                            <p:strVal val="#ppt_x"/>
                                          </p:val>
                                        </p:tav>
                                      </p:tavLst>
                                    </p:anim>
                                    <p:anim calcmode="lin" valueType="num">
                                      <p:cBhvr>
                                        <p:cTn id="118" dur="300" fill="hold"/>
                                        <p:tgtEl>
                                          <p:spTgt spid="1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animBg="1"/>
      <p:bldP spid="163" grpId="0" animBg="1"/>
      <p:bldP spid="168" grpId="0"/>
      <p:bldP spid="169" grpId="0" animBg="1"/>
      <p:bldP spid="170" grpId="0" animBg="1"/>
      <p:bldP spid="175" grpId="0"/>
      <p:bldP spid="176" grpId="0" animBg="1"/>
      <p:bldP spid="177" grpId="0" animBg="1"/>
      <p:bldP spid="182" grpId="0"/>
      <p:bldP spid="183" grpId="0" animBg="1"/>
      <p:bldP spid="184" grpId="0" animBg="1"/>
      <p:bldP spid="18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317081"/>
          </a:xfrm>
          <a:prstGeom prst="rect">
            <a:avLst/>
          </a:prstGeom>
        </p:spPr>
      </p:pic>
      <p:sp>
        <p:nvSpPr>
          <p:cNvPr id="6" name="Right Triangle 5"/>
          <p:cNvSpPr/>
          <p:nvPr/>
        </p:nvSpPr>
        <p:spPr>
          <a:xfrm flipH="1">
            <a:off x="971600" y="2204864"/>
            <a:ext cx="8172400" cy="410445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3"/>
          <p:cNvSpPr>
            <a:spLocks noGrp="1"/>
          </p:cNvSpPr>
          <p:nvPr>
            <p:ph type="title"/>
          </p:nvPr>
        </p:nvSpPr>
        <p:spPr>
          <a:xfrm>
            <a:off x="5254402" y="4478901"/>
            <a:ext cx="4464496" cy="1362075"/>
          </a:xfrm>
        </p:spPr>
        <p:txBody>
          <a:bodyPr/>
          <a:lstStyle/>
          <a:p>
            <a:r>
              <a:rPr lang="en-GB" sz="2400" dirty="0" smtClean="0"/>
              <a:t>Thank You</a:t>
            </a:r>
            <a:br>
              <a:rPr lang="en-GB" sz="2400" dirty="0" smtClean="0"/>
            </a:br>
            <a:r>
              <a:rPr lang="en-GB" sz="1800" dirty="0"/>
              <a:t/>
            </a:r>
            <a:br>
              <a:rPr lang="en-GB" sz="1800" dirty="0"/>
            </a:br>
            <a:r>
              <a:rPr lang="en-GB" sz="1800" dirty="0" smtClean="0">
                <a:solidFill>
                  <a:schemeClr val="bg1">
                    <a:lumMod val="50000"/>
                  </a:schemeClr>
                </a:solidFill>
              </a:rPr>
              <a:t>www.dundeecom.co.uk</a:t>
            </a:r>
            <a:r>
              <a:rPr lang="en-GB" sz="1800" dirty="0">
                <a:solidFill>
                  <a:schemeClr val="bg1">
                    <a:lumMod val="50000"/>
                  </a:schemeClr>
                </a:solidFill>
              </a:rPr>
              <a:t/>
            </a:r>
            <a:br>
              <a:rPr lang="en-GB" sz="1800" dirty="0">
                <a:solidFill>
                  <a:schemeClr val="bg1">
                    <a:lumMod val="50000"/>
                  </a:schemeClr>
                </a:solidFill>
              </a:rPr>
            </a:br>
            <a:endParaRPr lang="en-GB" sz="2800" dirty="0">
              <a:solidFill>
                <a:schemeClr val="bg1">
                  <a:lumMod val="50000"/>
                </a:schemeClr>
              </a:solidFill>
            </a:endParaRPr>
          </a:p>
        </p:txBody>
      </p:sp>
      <p:sp>
        <p:nvSpPr>
          <p:cNvPr id="3" name="Slide Number Placeholder 2"/>
          <p:cNvSpPr>
            <a:spLocks noGrp="1"/>
          </p:cNvSpPr>
          <p:nvPr>
            <p:ph type="sldNum" sz="quarter" idx="12"/>
          </p:nvPr>
        </p:nvSpPr>
        <p:spPr/>
        <p:txBody>
          <a:bodyPr/>
          <a:lstStyle/>
          <a:p>
            <a:pPr>
              <a:defRPr/>
            </a:pPr>
            <a:fld id="{0B62ED34-0D7F-47A2-9D44-A804AAFAB212}" type="slidenum">
              <a:rPr lang="en-GB" smtClean="0"/>
              <a:pPr>
                <a:defRPr/>
              </a:pPr>
              <a:t>16</a:t>
            </a:fld>
            <a:endParaRPr lang="en-GB" dirty="0"/>
          </a:p>
        </p:txBody>
      </p:sp>
      <p:sp>
        <p:nvSpPr>
          <p:cNvPr id="7" name="Freeform 53"/>
          <p:cNvSpPr/>
          <p:nvPr/>
        </p:nvSpPr>
        <p:spPr>
          <a:xfrm rot="2664946" flipV="1">
            <a:off x="7792529" y="4413283"/>
            <a:ext cx="1392507" cy="2569606"/>
          </a:xfrm>
          <a:custGeom>
            <a:avLst/>
            <a:gdLst>
              <a:gd name="connsiteX0" fmla="*/ 4253270 w 4253270"/>
              <a:gd name="connsiteY0" fmla="*/ 3948470 h 7848599"/>
              <a:gd name="connsiteX1" fmla="*/ 304800 w 4253270"/>
              <a:gd name="connsiteY1" fmla="*/ 0 h 7848599"/>
              <a:gd name="connsiteX2" fmla="*/ 0 w 4253270"/>
              <a:gd name="connsiteY2" fmla="*/ 0 h 7848599"/>
              <a:gd name="connsiteX3" fmla="*/ 3948470 w 4253270"/>
              <a:gd name="connsiteY3" fmla="*/ 3948470 h 7848599"/>
              <a:gd name="connsiteX4" fmla="*/ 48342 w 4253270"/>
              <a:gd name="connsiteY4" fmla="*/ 7848599 h 7848599"/>
              <a:gd name="connsiteX5" fmla="*/ 353141 w 4253270"/>
              <a:gd name="connsiteY5" fmla="*/ 7848599 h 7848599"/>
              <a:gd name="connsiteX6" fmla="*/ 4253270 w 4253270"/>
              <a:gd name="connsiteY6" fmla="*/ 3948470 h 784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53270" h="7848599">
                <a:moveTo>
                  <a:pt x="4253270" y="3948470"/>
                </a:moveTo>
                <a:lnTo>
                  <a:pt x="304800" y="0"/>
                </a:lnTo>
                <a:lnTo>
                  <a:pt x="0" y="0"/>
                </a:lnTo>
                <a:lnTo>
                  <a:pt x="3948470" y="3948470"/>
                </a:lnTo>
                <a:lnTo>
                  <a:pt x="48342" y="7848599"/>
                </a:lnTo>
                <a:lnTo>
                  <a:pt x="353141" y="7848599"/>
                </a:lnTo>
                <a:lnTo>
                  <a:pt x="4253270" y="394847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dirty="0"/>
          </a:p>
        </p:txBody>
      </p:sp>
      <p:sp>
        <p:nvSpPr>
          <p:cNvPr id="8" name="Freeform 53"/>
          <p:cNvSpPr/>
          <p:nvPr/>
        </p:nvSpPr>
        <p:spPr>
          <a:xfrm rot="13503974" flipV="1">
            <a:off x="-53807" y="-699256"/>
            <a:ext cx="1392507" cy="2569606"/>
          </a:xfrm>
          <a:custGeom>
            <a:avLst/>
            <a:gdLst>
              <a:gd name="connsiteX0" fmla="*/ 4253270 w 4253270"/>
              <a:gd name="connsiteY0" fmla="*/ 3948470 h 7848599"/>
              <a:gd name="connsiteX1" fmla="*/ 304800 w 4253270"/>
              <a:gd name="connsiteY1" fmla="*/ 0 h 7848599"/>
              <a:gd name="connsiteX2" fmla="*/ 0 w 4253270"/>
              <a:gd name="connsiteY2" fmla="*/ 0 h 7848599"/>
              <a:gd name="connsiteX3" fmla="*/ 3948470 w 4253270"/>
              <a:gd name="connsiteY3" fmla="*/ 3948470 h 7848599"/>
              <a:gd name="connsiteX4" fmla="*/ 48342 w 4253270"/>
              <a:gd name="connsiteY4" fmla="*/ 7848599 h 7848599"/>
              <a:gd name="connsiteX5" fmla="*/ 353141 w 4253270"/>
              <a:gd name="connsiteY5" fmla="*/ 7848599 h 7848599"/>
              <a:gd name="connsiteX6" fmla="*/ 4253270 w 4253270"/>
              <a:gd name="connsiteY6" fmla="*/ 3948470 h 784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53270" h="7848599">
                <a:moveTo>
                  <a:pt x="4253270" y="3948470"/>
                </a:moveTo>
                <a:lnTo>
                  <a:pt x="304800" y="0"/>
                </a:lnTo>
                <a:lnTo>
                  <a:pt x="0" y="0"/>
                </a:lnTo>
                <a:lnTo>
                  <a:pt x="3948470" y="3948470"/>
                </a:lnTo>
                <a:lnTo>
                  <a:pt x="48342" y="7848599"/>
                </a:lnTo>
                <a:lnTo>
                  <a:pt x="353141" y="7848599"/>
                </a:lnTo>
                <a:lnTo>
                  <a:pt x="4253270" y="394847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grpSp>
        <p:nvGrpSpPr>
          <p:cNvPr id="9" name="Group 8"/>
          <p:cNvGrpSpPr/>
          <p:nvPr/>
        </p:nvGrpSpPr>
        <p:grpSpPr>
          <a:xfrm>
            <a:off x="-11335" y="6356352"/>
            <a:ext cx="4160347" cy="513450"/>
            <a:chOff x="-11335" y="6356352"/>
            <a:chExt cx="4160347" cy="513450"/>
          </a:xfrm>
        </p:grpSpPr>
        <p:sp>
          <p:nvSpPr>
            <p:cNvPr id="10" name="Rectangle 9"/>
            <p:cNvSpPr/>
            <p:nvPr/>
          </p:nvSpPr>
          <p:spPr>
            <a:xfrm>
              <a:off x="-11335" y="6356352"/>
              <a:ext cx="633239" cy="51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621904" y="6573150"/>
              <a:ext cx="3527108" cy="296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3" name="Picture 12"/>
          <p:cNvPicPr/>
          <p:nvPr/>
        </p:nvPicPr>
        <p:blipFill>
          <a:blip r:embed="rId3"/>
          <a:stretch>
            <a:fillRect/>
          </a:stretch>
        </p:blipFill>
        <p:spPr>
          <a:xfrm>
            <a:off x="15247" y="6309320"/>
            <a:ext cx="633601" cy="534145"/>
          </a:xfrm>
          <a:prstGeom prst="rect">
            <a:avLst/>
          </a:prstGeom>
        </p:spPr>
      </p:pic>
    </p:spTree>
    <p:extLst>
      <p:ext uri="{BB962C8B-B14F-4D97-AF65-F5344CB8AC3E}">
        <p14:creationId xmlns:p14="http://schemas.microsoft.com/office/powerpoint/2010/main" val="2899453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309320"/>
          </a:xfrm>
          <a:prstGeom prst="rect">
            <a:avLst/>
          </a:prstGeom>
        </p:spPr>
      </p:pic>
      <p:sp>
        <p:nvSpPr>
          <p:cNvPr id="6" name="Right Triangle 5"/>
          <p:cNvSpPr/>
          <p:nvPr/>
        </p:nvSpPr>
        <p:spPr>
          <a:xfrm>
            <a:off x="0" y="1268760"/>
            <a:ext cx="9144000" cy="504056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3"/>
          <p:cNvSpPr>
            <a:spLocks noGrp="1"/>
          </p:cNvSpPr>
          <p:nvPr>
            <p:ph type="title"/>
          </p:nvPr>
        </p:nvSpPr>
        <p:spPr>
          <a:xfrm>
            <a:off x="467544" y="4581128"/>
            <a:ext cx="5073823" cy="1362075"/>
          </a:xfrm>
        </p:spPr>
        <p:txBody>
          <a:bodyPr/>
          <a:lstStyle/>
          <a:p>
            <a:r>
              <a:rPr lang="en-GB" sz="2400" dirty="0" smtClean="0"/>
              <a:t>Context</a:t>
            </a:r>
            <a:r>
              <a:rPr lang="en-GB" dirty="0" smtClean="0"/>
              <a:t/>
            </a:r>
            <a:br>
              <a:rPr lang="en-GB" dirty="0" smtClean="0"/>
            </a:br>
            <a:r>
              <a:rPr lang="en-GB" sz="2000" dirty="0" smtClean="0"/>
              <a:t>UK Continental Shelf Overview</a:t>
            </a:r>
            <a:endParaRPr lang="en-GB" dirty="0"/>
          </a:p>
        </p:txBody>
      </p:sp>
      <p:sp>
        <p:nvSpPr>
          <p:cNvPr id="3" name="Slide Number Placeholder 2"/>
          <p:cNvSpPr>
            <a:spLocks noGrp="1"/>
          </p:cNvSpPr>
          <p:nvPr>
            <p:ph type="sldNum" sz="quarter" idx="12"/>
          </p:nvPr>
        </p:nvSpPr>
        <p:spPr/>
        <p:txBody>
          <a:bodyPr/>
          <a:lstStyle/>
          <a:p>
            <a:pPr>
              <a:defRPr/>
            </a:pPr>
            <a:fld id="{0B62ED34-0D7F-47A2-9D44-A804AAFAB212}" type="slidenum">
              <a:rPr lang="en-GB" smtClean="0"/>
              <a:pPr>
                <a:defRPr/>
              </a:pPr>
              <a:t>2</a:t>
            </a:fld>
            <a:endParaRPr lang="en-GB" dirty="0"/>
          </a:p>
        </p:txBody>
      </p:sp>
      <p:sp>
        <p:nvSpPr>
          <p:cNvPr id="7" name="Freeform 53"/>
          <p:cNvSpPr/>
          <p:nvPr/>
        </p:nvSpPr>
        <p:spPr>
          <a:xfrm rot="8082900" flipV="1">
            <a:off x="-47405" y="4407025"/>
            <a:ext cx="1392507" cy="2569606"/>
          </a:xfrm>
          <a:custGeom>
            <a:avLst/>
            <a:gdLst>
              <a:gd name="connsiteX0" fmla="*/ 4253270 w 4253270"/>
              <a:gd name="connsiteY0" fmla="*/ 3948470 h 7848599"/>
              <a:gd name="connsiteX1" fmla="*/ 304800 w 4253270"/>
              <a:gd name="connsiteY1" fmla="*/ 0 h 7848599"/>
              <a:gd name="connsiteX2" fmla="*/ 0 w 4253270"/>
              <a:gd name="connsiteY2" fmla="*/ 0 h 7848599"/>
              <a:gd name="connsiteX3" fmla="*/ 3948470 w 4253270"/>
              <a:gd name="connsiteY3" fmla="*/ 3948470 h 7848599"/>
              <a:gd name="connsiteX4" fmla="*/ 48342 w 4253270"/>
              <a:gd name="connsiteY4" fmla="*/ 7848599 h 7848599"/>
              <a:gd name="connsiteX5" fmla="*/ 353141 w 4253270"/>
              <a:gd name="connsiteY5" fmla="*/ 7848599 h 7848599"/>
              <a:gd name="connsiteX6" fmla="*/ 4253270 w 4253270"/>
              <a:gd name="connsiteY6" fmla="*/ 3948470 h 784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53270" h="7848599">
                <a:moveTo>
                  <a:pt x="4253270" y="3948470"/>
                </a:moveTo>
                <a:lnTo>
                  <a:pt x="304800" y="0"/>
                </a:lnTo>
                <a:lnTo>
                  <a:pt x="0" y="0"/>
                </a:lnTo>
                <a:lnTo>
                  <a:pt x="3948470" y="3948470"/>
                </a:lnTo>
                <a:lnTo>
                  <a:pt x="48342" y="7848599"/>
                </a:lnTo>
                <a:lnTo>
                  <a:pt x="353141" y="7848599"/>
                </a:lnTo>
                <a:lnTo>
                  <a:pt x="4253270" y="394847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dirty="0"/>
          </a:p>
        </p:txBody>
      </p:sp>
      <p:sp>
        <p:nvSpPr>
          <p:cNvPr id="8" name="Freeform 53"/>
          <p:cNvSpPr/>
          <p:nvPr/>
        </p:nvSpPr>
        <p:spPr>
          <a:xfrm rot="18916323" flipV="1">
            <a:off x="7866862" y="-626734"/>
            <a:ext cx="1392507" cy="2569606"/>
          </a:xfrm>
          <a:custGeom>
            <a:avLst/>
            <a:gdLst>
              <a:gd name="connsiteX0" fmla="*/ 4253270 w 4253270"/>
              <a:gd name="connsiteY0" fmla="*/ 3948470 h 7848599"/>
              <a:gd name="connsiteX1" fmla="*/ 304800 w 4253270"/>
              <a:gd name="connsiteY1" fmla="*/ 0 h 7848599"/>
              <a:gd name="connsiteX2" fmla="*/ 0 w 4253270"/>
              <a:gd name="connsiteY2" fmla="*/ 0 h 7848599"/>
              <a:gd name="connsiteX3" fmla="*/ 3948470 w 4253270"/>
              <a:gd name="connsiteY3" fmla="*/ 3948470 h 7848599"/>
              <a:gd name="connsiteX4" fmla="*/ 48342 w 4253270"/>
              <a:gd name="connsiteY4" fmla="*/ 7848599 h 7848599"/>
              <a:gd name="connsiteX5" fmla="*/ 353141 w 4253270"/>
              <a:gd name="connsiteY5" fmla="*/ 7848599 h 7848599"/>
              <a:gd name="connsiteX6" fmla="*/ 4253270 w 4253270"/>
              <a:gd name="connsiteY6" fmla="*/ 3948470 h 784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53270" h="7848599">
                <a:moveTo>
                  <a:pt x="4253270" y="3948470"/>
                </a:moveTo>
                <a:lnTo>
                  <a:pt x="304800" y="0"/>
                </a:lnTo>
                <a:lnTo>
                  <a:pt x="0" y="0"/>
                </a:lnTo>
                <a:lnTo>
                  <a:pt x="3948470" y="3948470"/>
                </a:lnTo>
                <a:lnTo>
                  <a:pt x="48342" y="7848599"/>
                </a:lnTo>
                <a:lnTo>
                  <a:pt x="353141" y="7848599"/>
                </a:lnTo>
                <a:lnTo>
                  <a:pt x="4253270" y="394847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grpSp>
        <p:nvGrpSpPr>
          <p:cNvPr id="9" name="Group 8"/>
          <p:cNvGrpSpPr/>
          <p:nvPr/>
        </p:nvGrpSpPr>
        <p:grpSpPr>
          <a:xfrm>
            <a:off x="-11335" y="6356352"/>
            <a:ext cx="4160347" cy="513450"/>
            <a:chOff x="-11335" y="6356352"/>
            <a:chExt cx="4160347" cy="513450"/>
          </a:xfrm>
        </p:grpSpPr>
        <p:sp>
          <p:nvSpPr>
            <p:cNvPr id="10" name="Rectangle 9"/>
            <p:cNvSpPr/>
            <p:nvPr/>
          </p:nvSpPr>
          <p:spPr>
            <a:xfrm>
              <a:off x="-11335" y="6356352"/>
              <a:ext cx="633239" cy="51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621904" y="6573150"/>
              <a:ext cx="3527108" cy="296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3" name="Picture 12"/>
          <p:cNvPicPr/>
          <p:nvPr/>
        </p:nvPicPr>
        <p:blipFill>
          <a:blip r:embed="rId3"/>
          <a:stretch>
            <a:fillRect/>
          </a:stretch>
        </p:blipFill>
        <p:spPr>
          <a:xfrm>
            <a:off x="15247" y="6309320"/>
            <a:ext cx="633601" cy="534145"/>
          </a:xfrm>
          <a:prstGeom prst="rect">
            <a:avLst/>
          </a:prstGeom>
        </p:spPr>
      </p:pic>
    </p:spTree>
    <p:extLst>
      <p:ext uri="{BB962C8B-B14F-4D97-AF65-F5344CB8AC3E}">
        <p14:creationId xmlns:p14="http://schemas.microsoft.com/office/powerpoint/2010/main" val="2647450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Introduction</a:t>
            </a:r>
            <a:endParaRPr lang="en-GB" dirty="0"/>
          </a:p>
        </p:txBody>
      </p:sp>
      <p:sp>
        <p:nvSpPr>
          <p:cNvPr id="4" name="Slide Number Placeholder 3"/>
          <p:cNvSpPr>
            <a:spLocks noGrp="1"/>
          </p:cNvSpPr>
          <p:nvPr>
            <p:ph type="sldNum" sz="quarter" idx="11"/>
          </p:nvPr>
        </p:nvSpPr>
        <p:spPr/>
        <p:txBody>
          <a:bodyPr/>
          <a:lstStyle/>
          <a:p>
            <a:pPr>
              <a:defRPr/>
            </a:pPr>
            <a:fld id="{C1106AA4-C70E-444C-B2E5-7D107855C917}" type="slidenum">
              <a:rPr lang="en-GB" smtClean="0"/>
              <a:pPr>
                <a:defRPr/>
              </a:pPr>
              <a:t>3</a:t>
            </a:fld>
            <a:endParaRPr lang="en-GB" dirty="0"/>
          </a:p>
        </p:txBody>
      </p:sp>
      <p:grpSp>
        <p:nvGrpSpPr>
          <p:cNvPr id="6" name="Group 5"/>
          <p:cNvGrpSpPr/>
          <p:nvPr/>
        </p:nvGrpSpPr>
        <p:grpSpPr>
          <a:xfrm>
            <a:off x="755576" y="2141377"/>
            <a:ext cx="2808312" cy="783567"/>
            <a:chOff x="662114" y="1299636"/>
            <a:chExt cx="2808312" cy="783567"/>
          </a:xfrm>
        </p:grpSpPr>
        <p:sp>
          <p:nvSpPr>
            <p:cNvPr id="7" name="TextBox 6"/>
            <p:cNvSpPr txBox="1"/>
            <p:nvPr/>
          </p:nvSpPr>
          <p:spPr>
            <a:xfrm>
              <a:off x="1120140" y="1363006"/>
              <a:ext cx="2350286" cy="720197"/>
            </a:xfrm>
            <a:prstGeom prst="rect">
              <a:avLst/>
            </a:prstGeom>
            <a:noFill/>
          </p:spPr>
          <p:txBody>
            <a:bodyPr wrap="square" rtlCol="0">
              <a:spAutoFit/>
            </a:bodyPr>
            <a:lstStyle/>
            <a:p>
              <a:pPr>
                <a:lnSpc>
                  <a:spcPct val="120000"/>
                </a:lnSpc>
              </a:pPr>
              <a:r>
                <a:rPr lang="en-US" sz="1400" dirty="0" smtClean="0">
                  <a:solidFill>
                    <a:srgbClr val="000066"/>
                  </a:solidFill>
                  <a:latin typeface="Arial" panose="020B0604020202020204" pitchFamily="34" charset="0"/>
                  <a:cs typeface="Arial" panose="020B0604020202020204" pitchFamily="34" charset="0"/>
                </a:rPr>
                <a:t>Wells</a:t>
              </a:r>
            </a:p>
            <a:p>
              <a:pPr>
                <a:lnSpc>
                  <a:spcPct val="120000"/>
                </a:lnSpc>
              </a:pPr>
              <a:r>
                <a:rPr lang="en-US" sz="1000" dirty="0" smtClean="0">
                  <a:solidFill>
                    <a:srgbClr val="000066"/>
                  </a:solidFill>
                  <a:latin typeface="Arial" panose="020B0604020202020204" pitchFamily="34" charset="0"/>
                  <a:cs typeface="Arial" panose="020B0604020202020204" pitchFamily="34" charset="0"/>
                </a:rPr>
                <a:t>More wells being plugged and abandoned than drilled.</a:t>
              </a:r>
              <a:endParaRPr lang="en-US" sz="1000" dirty="0">
                <a:solidFill>
                  <a:srgbClr val="000066"/>
                </a:solidFill>
                <a:latin typeface="Arial" panose="020B0604020202020204" pitchFamily="34" charset="0"/>
                <a:cs typeface="Arial" panose="020B0604020202020204" pitchFamily="34" charset="0"/>
              </a:endParaRPr>
            </a:p>
          </p:txBody>
        </p:sp>
        <p:grpSp>
          <p:nvGrpSpPr>
            <p:cNvPr id="8" name="Group 7"/>
            <p:cNvGrpSpPr/>
            <p:nvPr/>
          </p:nvGrpSpPr>
          <p:grpSpPr>
            <a:xfrm>
              <a:off x="662114" y="1299636"/>
              <a:ext cx="474740" cy="499075"/>
              <a:chOff x="662114" y="1299636"/>
              <a:chExt cx="474740" cy="499075"/>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114" y="1707185"/>
                <a:ext cx="474740" cy="91526"/>
              </a:xfrm>
              <a:prstGeom prst="rect">
                <a:avLst/>
              </a:prstGeom>
            </p:spPr>
          </p:pic>
          <p:sp>
            <p:nvSpPr>
              <p:cNvPr id="10" name="Oval 9"/>
              <p:cNvSpPr/>
              <p:nvPr/>
            </p:nvSpPr>
            <p:spPr>
              <a:xfrm>
                <a:off x="712261" y="1368623"/>
                <a:ext cx="379343" cy="37934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1" name="TextBox 10"/>
              <p:cNvSpPr txBox="1"/>
              <p:nvPr/>
            </p:nvSpPr>
            <p:spPr>
              <a:xfrm>
                <a:off x="669963" y="1299636"/>
                <a:ext cx="433255" cy="461665"/>
              </a:xfrm>
              <a:prstGeom prst="rect">
                <a:avLst/>
              </a:prstGeom>
              <a:noFill/>
            </p:spPr>
            <p:txBody>
              <a:bodyPr wrap="square" rtlCol="0" anchor="ctr">
                <a:spAutoFit/>
              </a:bodyPr>
              <a:lstStyle/>
              <a:p>
                <a:pPr algn="ctr">
                  <a:lnSpc>
                    <a:spcPct val="120000"/>
                  </a:lnSpc>
                </a:pPr>
                <a:r>
                  <a:rPr lang="en-US" sz="2000" dirty="0">
                    <a:solidFill>
                      <a:schemeClr val="bg1"/>
                    </a:solidFill>
                    <a:latin typeface="Arial" panose="020B0604020202020204" pitchFamily="34" charset="0"/>
                    <a:cs typeface="Arial" panose="020B0604020202020204" pitchFamily="34" charset="0"/>
                  </a:rPr>
                  <a:t>1</a:t>
                </a:r>
              </a:p>
            </p:txBody>
          </p:sp>
        </p:grpSp>
      </p:grpSp>
      <p:grpSp>
        <p:nvGrpSpPr>
          <p:cNvPr id="12" name="Group 11"/>
          <p:cNvGrpSpPr/>
          <p:nvPr/>
        </p:nvGrpSpPr>
        <p:grpSpPr>
          <a:xfrm>
            <a:off x="755576" y="3287300"/>
            <a:ext cx="2772308" cy="1327399"/>
            <a:chOff x="662114" y="2407904"/>
            <a:chExt cx="2772308" cy="1327399"/>
          </a:xfrm>
        </p:grpSpPr>
        <p:sp>
          <p:nvSpPr>
            <p:cNvPr id="13" name="TextBox 12"/>
            <p:cNvSpPr txBox="1"/>
            <p:nvPr/>
          </p:nvSpPr>
          <p:spPr>
            <a:xfrm>
              <a:off x="1120140" y="2461108"/>
              <a:ext cx="2314282" cy="1274195"/>
            </a:xfrm>
            <a:prstGeom prst="rect">
              <a:avLst/>
            </a:prstGeom>
            <a:noFill/>
          </p:spPr>
          <p:txBody>
            <a:bodyPr wrap="square" rtlCol="0">
              <a:spAutoFit/>
            </a:bodyPr>
            <a:lstStyle/>
            <a:p>
              <a:pPr>
                <a:lnSpc>
                  <a:spcPct val="120000"/>
                </a:lnSpc>
              </a:pPr>
              <a:r>
                <a:rPr lang="en-US" sz="1400" dirty="0" smtClean="0">
                  <a:solidFill>
                    <a:srgbClr val="000066"/>
                  </a:solidFill>
                  <a:latin typeface="Arial" panose="020B0604020202020204" pitchFamily="34" charset="0"/>
                  <a:cs typeface="Arial" panose="020B0604020202020204" pitchFamily="34" charset="0"/>
                </a:rPr>
                <a:t>Assets</a:t>
              </a:r>
              <a:endParaRPr lang="en-US" sz="1400" dirty="0">
                <a:solidFill>
                  <a:srgbClr val="000066"/>
                </a:solidFill>
                <a:latin typeface="Arial" panose="020B0604020202020204" pitchFamily="34" charset="0"/>
                <a:cs typeface="Arial" panose="020B0604020202020204" pitchFamily="34" charset="0"/>
              </a:endParaRPr>
            </a:p>
            <a:p>
              <a:pPr>
                <a:lnSpc>
                  <a:spcPct val="120000"/>
                </a:lnSpc>
              </a:pPr>
              <a:r>
                <a:rPr lang="en-US" sz="1000" dirty="0" smtClean="0">
                  <a:solidFill>
                    <a:srgbClr val="000066"/>
                  </a:solidFill>
                  <a:latin typeface="Arial" panose="020B0604020202020204" pitchFamily="34" charset="0"/>
                  <a:cs typeface="Arial" panose="020B0604020202020204" pitchFamily="34" charset="0"/>
                </a:rPr>
                <a:t>More than half of active assets produce &lt;2.5K bbls/day. More assets being shutdown than starting up.</a:t>
              </a:r>
            </a:p>
            <a:p>
              <a:pPr>
                <a:lnSpc>
                  <a:spcPct val="120000"/>
                </a:lnSpc>
              </a:pPr>
              <a:r>
                <a:rPr lang="en-US" sz="1000" dirty="0">
                  <a:solidFill>
                    <a:srgbClr val="000066"/>
                  </a:solidFill>
                  <a:latin typeface="Arial" panose="020B0604020202020204" pitchFamily="34" charset="0"/>
                  <a:cs typeface="Arial" panose="020B0604020202020204" pitchFamily="34" charset="0"/>
                </a:rPr>
                <a:t> UKCS is fastest declining basin in the world</a:t>
              </a:r>
            </a:p>
          </p:txBody>
        </p:sp>
        <p:grpSp>
          <p:nvGrpSpPr>
            <p:cNvPr id="14" name="Group 13"/>
            <p:cNvGrpSpPr/>
            <p:nvPr/>
          </p:nvGrpSpPr>
          <p:grpSpPr>
            <a:xfrm>
              <a:off x="662114" y="2407904"/>
              <a:ext cx="474740" cy="481433"/>
              <a:chOff x="662114" y="2407904"/>
              <a:chExt cx="474740" cy="481433"/>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114" y="2797811"/>
                <a:ext cx="474740" cy="91526"/>
              </a:xfrm>
              <a:prstGeom prst="rect">
                <a:avLst/>
              </a:prstGeom>
            </p:spPr>
          </p:pic>
          <p:sp>
            <p:nvSpPr>
              <p:cNvPr id="16" name="Oval 15"/>
              <p:cNvSpPr/>
              <p:nvPr/>
            </p:nvSpPr>
            <p:spPr>
              <a:xfrm>
                <a:off x="712261" y="2464191"/>
                <a:ext cx="379343" cy="37934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7" name="TextBox 16"/>
              <p:cNvSpPr txBox="1"/>
              <p:nvPr/>
            </p:nvSpPr>
            <p:spPr>
              <a:xfrm>
                <a:off x="669963" y="2407904"/>
                <a:ext cx="433255" cy="461665"/>
              </a:xfrm>
              <a:prstGeom prst="rect">
                <a:avLst/>
              </a:prstGeom>
              <a:noFill/>
            </p:spPr>
            <p:txBody>
              <a:bodyPr wrap="square" rtlCol="0" anchor="ctr">
                <a:spAutoFit/>
              </a:bodyPr>
              <a:lstStyle/>
              <a:p>
                <a:pPr algn="ctr">
                  <a:lnSpc>
                    <a:spcPct val="120000"/>
                  </a:lnSpc>
                </a:pPr>
                <a:r>
                  <a:rPr lang="en-US" sz="2000" dirty="0">
                    <a:solidFill>
                      <a:schemeClr val="bg1"/>
                    </a:solidFill>
                    <a:latin typeface="Arial" panose="020B0604020202020204" pitchFamily="34" charset="0"/>
                    <a:cs typeface="Arial" panose="020B0604020202020204" pitchFamily="34" charset="0"/>
                  </a:rPr>
                  <a:t>2</a:t>
                </a:r>
              </a:p>
            </p:txBody>
          </p:sp>
        </p:grpSp>
      </p:grpSp>
      <p:grpSp>
        <p:nvGrpSpPr>
          <p:cNvPr id="18" name="Group 17"/>
          <p:cNvGrpSpPr/>
          <p:nvPr/>
        </p:nvGrpSpPr>
        <p:grpSpPr>
          <a:xfrm>
            <a:off x="755576" y="4725306"/>
            <a:ext cx="2763262" cy="1345924"/>
            <a:chOff x="662114" y="3557231"/>
            <a:chExt cx="2763262" cy="1345924"/>
          </a:xfrm>
        </p:grpSpPr>
        <p:sp>
          <p:nvSpPr>
            <p:cNvPr id="19" name="TextBox 18"/>
            <p:cNvSpPr txBox="1"/>
            <p:nvPr/>
          </p:nvSpPr>
          <p:spPr>
            <a:xfrm>
              <a:off x="1120140" y="3628960"/>
              <a:ext cx="2305236" cy="1274195"/>
            </a:xfrm>
            <a:prstGeom prst="rect">
              <a:avLst/>
            </a:prstGeom>
            <a:noFill/>
          </p:spPr>
          <p:txBody>
            <a:bodyPr wrap="square" rtlCol="0">
              <a:spAutoFit/>
            </a:bodyPr>
            <a:lstStyle/>
            <a:p>
              <a:pPr>
                <a:lnSpc>
                  <a:spcPct val="120000"/>
                </a:lnSpc>
              </a:pPr>
              <a:r>
                <a:rPr lang="en-US" sz="1400" dirty="0" smtClean="0">
                  <a:solidFill>
                    <a:srgbClr val="000066"/>
                  </a:solidFill>
                  <a:latin typeface="Arial" panose="020B0604020202020204" pitchFamily="34" charset="0"/>
                  <a:cs typeface="Arial" panose="020B0604020202020204" pitchFamily="34" charset="0"/>
                </a:rPr>
                <a:t>Tax</a:t>
              </a:r>
              <a:endParaRPr lang="en-US" sz="1400" dirty="0">
                <a:solidFill>
                  <a:srgbClr val="000066"/>
                </a:solidFill>
                <a:latin typeface="Arial" panose="020B0604020202020204" pitchFamily="34" charset="0"/>
                <a:cs typeface="Arial" panose="020B0604020202020204" pitchFamily="34" charset="0"/>
              </a:endParaRPr>
            </a:p>
            <a:p>
              <a:pPr>
                <a:lnSpc>
                  <a:spcPct val="120000"/>
                </a:lnSpc>
              </a:pPr>
              <a:r>
                <a:rPr lang="en-US" sz="1000" dirty="0" smtClean="0">
                  <a:solidFill>
                    <a:srgbClr val="000066"/>
                  </a:solidFill>
                  <a:latin typeface="Arial" panose="020B0604020202020204" pitchFamily="34" charset="0"/>
                  <a:cs typeface="Arial" panose="020B0604020202020204" pitchFamily="34" charset="0"/>
                </a:rPr>
                <a:t>£330 billion paid in corporation tax since production began</a:t>
              </a:r>
            </a:p>
            <a:p>
              <a:pPr>
                <a:lnSpc>
                  <a:spcPct val="120000"/>
                </a:lnSpc>
              </a:pPr>
              <a:r>
                <a:rPr lang="en-US" sz="1000" dirty="0" smtClean="0">
                  <a:solidFill>
                    <a:srgbClr val="000066"/>
                  </a:solidFill>
                  <a:latin typeface="Arial" panose="020B0604020202020204" pitchFamily="34" charset="0"/>
                  <a:cs typeface="Arial" panose="020B0604020202020204" pitchFamily="34" charset="0"/>
                </a:rPr>
                <a:t>In 2016, tax rebates for decommissioning were greater than tax revenues.</a:t>
              </a:r>
              <a:endParaRPr lang="en-US" sz="1000" dirty="0">
                <a:solidFill>
                  <a:srgbClr val="000066"/>
                </a:solidFill>
                <a:latin typeface="Arial" panose="020B0604020202020204" pitchFamily="34" charset="0"/>
                <a:cs typeface="Arial" panose="020B0604020202020204" pitchFamily="34" charset="0"/>
              </a:endParaRPr>
            </a:p>
          </p:txBody>
        </p:sp>
        <p:grpSp>
          <p:nvGrpSpPr>
            <p:cNvPr id="20" name="Group 19"/>
            <p:cNvGrpSpPr/>
            <p:nvPr/>
          </p:nvGrpSpPr>
          <p:grpSpPr>
            <a:xfrm>
              <a:off x="662114" y="3557231"/>
              <a:ext cx="474740" cy="485141"/>
              <a:chOff x="662114" y="3557231"/>
              <a:chExt cx="474740" cy="485141"/>
            </a:xfrm>
          </p:grpSpPr>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114" y="3950846"/>
                <a:ext cx="474740" cy="91526"/>
              </a:xfrm>
              <a:prstGeom prst="rect">
                <a:avLst/>
              </a:prstGeom>
            </p:spPr>
          </p:pic>
          <p:sp>
            <p:nvSpPr>
              <p:cNvPr id="22" name="Oval 21"/>
              <p:cNvSpPr/>
              <p:nvPr/>
            </p:nvSpPr>
            <p:spPr>
              <a:xfrm>
                <a:off x="712261" y="3610343"/>
                <a:ext cx="379343" cy="3793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3" name="TextBox 22"/>
              <p:cNvSpPr txBox="1"/>
              <p:nvPr/>
            </p:nvSpPr>
            <p:spPr>
              <a:xfrm>
                <a:off x="669963" y="3557231"/>
                <a:ext cx="433255" cy="461665"/>
              </a:xfrm>
              <a:prstGeom prst="rect">
                <a:avLst/>
              </a:prstGeom>
              <a:noFill/>
            </p:spPr>
            <p:txBody>
              <a:bodyPr wrap="square" rtlCol="0" anchor="ctr">
                <a:spAutoFit/>
              </a:bodyPr>
              <a:lstStyle/>
              <a:p>
                <a:pPr algn="ctr">
                  <a:lnSpc>
                    <a:spcPct val="120000"/>
                  </a:lnSpc>
                </a:pPr>
                <a:r>
                  <a:rPr lang="en-US" sz="2000" dirty="0">
                    <a:solidFill>
                      <a:schemeClr val="bg1"/>
                    </a:solidFill>
                    <a:latin typeface="Arial" panose="020B0604020202020204" pitchFamily="34" charset="0"/>
                    <a:cs typeface="Arial" panose="020B0604020202020204" pitchFamily="34" charset="0"/>
                  </a:rPr>
                  <a:t>3</a:t>
                </a:r>
              </a:p>
            </p:txBody>
          </p:sp>
        </p:grpSp>
      </p:grpSp>
      <p:grpSp>
        <p:nvGrpSpPr>
          <p:cNvPr id="24" name="Group 23"/>
          <p:cNvGrpSpPr/>
          <p:nvPr/>
        </p:nvGrpSpPr>
        <p:grpSpPr>
          <a:xfrm>
            <a:off x="4319972" y="2168860"/>
            <a:ext cx="4239822" cy="764517"/>
            <a:chOff x="3313671" y="1318686"/>
            <a:chExt cx="4239822" cy="764517"/>
          </a:xfrm>
        </p:grpSpPr>
        <p:sp>
          <p:nvSpPr>
            <p:cNvPr id="25" name="TextBox 24"/>
            <p:cNvSpPr txBox="1"/>
            <p:nvPr/>
          </p:nvSpPr>
          <p:spPr>
            <a:xfrm>
              <a:off x="3772496" y="1363006"/>
              <a:ext cx="3780997" cy="720197"/>
            </a:xfrm>
            <a:prstGeom prst="rect">
              <a:avLst/>
            </a:prstGeom>
            <a:noFill/>
          </p:spPr>
          <p:txBody>
            <a:bodyPr wrap="square" rtlCol="0">
              <a:spAutoFit/>
            </a:bodyPr>
            <a:lstStyle/>
            <a:p>
              <a:pPr>
                <a:lnSpc>
                  <a:spcPct val="120000"/>
                </a:lnSpc>
              </a:pPr>
              <a:r>
                <a:rPr lang="en-US" sz="1400" dirty="0" smtClean="0">
                  <a:solidFill>
                    <a:srgbClr val="000066"/>
                  </a:solidFill>
                  <a:latin typeface="Arial" panose="020B0604020202020204" pitchFamily="34" charset="0"/>
                  <a:cs typeface="Arial" panose="020B0604020202020204" pitchFamily="34" charset="0"/>
                </a:rPr>
                <a:t>Supply Chain</a:t>
              </a:r>
            </a:p>
            <a:p>
              <a:pPr>
                <a:lnSpc>
                  <a:spcPct val="120000"/>
                </a:lnSpc>
              </a:pPr>
              <a:r>
                <a:rPr lang="en-US" sz="1000" dirty="0" smtClean="0">
                  <a:solidFill>
                    <a:srgbClr val="000066"/>
                  </a:solidFill>
                  <a:latin typeface="Arial" panose="020B0604020202020204" pitchFamily="34" charset="0"/>
                  <a:cs typeface="Arial" panose="020B0604020202020204" pitchFamily="34" charset="0"/>
                </a:rPr>
                <a:t>Revenue below £30mm for first time since 2010</a:t>
              </a:r>
            </a:p>
            <a:p>
              <a:pPr>
                <a:lnSpc>
                  <a:spcPct val="120000"/>
                </a:lnSpc>
              </a:pPr>
              <a:r>
                <a:rPr lang="en-US" sz="1000" dirty="0" smtClean="0">
                  <a:solidFill>
                    <a:srgbClr val="000066"/>
                  </a:solidFill>
                  <a:latin typeface="Arial" panose="020B0604020202020204" pitchFamily="34" charset="0"/>
                  <a:cs typeface="Arial" panose="020B0604020202020204" pitchFamily="34" charset="0"/>
                </a:rPr>
                <a:t>EBITDA has fallen by half in last 2 years</a:t>
              </a:r>
            </a:p>
          </p:txBody>
        </p:sp>
        <p:grpSp>
          <p:nvGrpSpPr>
            <p:cNvPr id="26" name="Group 25"/>
            <p:cNvGrpSpPr/>
            <p:nvPr/>
          </p:nvGrpSpPr>
          <p:grpSpPr>
            <a:xfrm>
              <a:off x="3313671" y="1318686"/>
              <a:ext cx="474740" cy="480025"/>
              <a:chOff x="3313671" y="1318686"/>
              <a:chExt cx="474740" cy="480025"/>
            </a:xfrm>
          </p:grpSpPr>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3671" y="1707185"/>
                <a:ext cx="474740" cy="91526"/>
              </a:xfrm>
              <a:prstGeom prst="rect">
                <a:avLst/>
              </a:prstGeom>
            </p:spPr>
          </p:pic>
          <p:sp>
            <p:nvSpPr>
              <p:cNvPr id="28" name="Oval 27"/>
              <p:cNvSpPr/>
              <p:nvPr/>
            </p:nvSpPr>
            <p:spPr>
              <a:xfrm>
                <a:off x="3364618" y="1368623"/>
                <a:ext cx="379343" cy="3793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9" name="TextBox 28"/>
              <p:cNvSpPr txBox="1">
                <a:spLocks noChangeAspect="1"/>
              </p:cNvSpPr>
              <p:nvPr/>
            </p:nvSpPr>
            <p:spPr>
              <a:xfrm>
                <a:off x="3322320" y="1318686"/>
                <a:ext cx="433255" cy="461665"/>
              </a:xfrm>
              <a:prstGeom prst="rect">
                <a:avLst/>
              </a:prstGeom>
              <a:noFill/>
            </p:spPr>
            <p:txBody>
              <a:bodyPr wrap="square" rtlCol="0" anchor="ctr">
                <a:spAutoFit/>
              </a:bodyPr>
              <a:lstStyle/>
              <a:p>
                <a:pPr algn="ctr">
                  <a:lnSpc>
                    <a:spcPct val="120000"/>
                  </a:lnSpc>
                </a:pPr>
                <a:r>
                  <a:rPr lang="en-US" sz="2000" dirty="0">
                    <a:solidFill>
                      <a:schemeClr val="bg1"/>
                    </a:solidFill>
                    <a:latin typeface="Arial" panose="020B0604020202020204" pitchFamily="34" charset="0"/>
                    <a:cs typeface="Arial" panose="020B0604020202020204" pitchFamily="34" charset="0"/>
                  </a:rPr>
                  <a:t>4</a:t>
                </a:r>
              </a:p>
            </p:txBody>
          </p:sp>
        </p:grpSp>
      </p:grpSp>
      <p:grpSp>
        <p:nvGrpSpPr>
          <p:cNvPr id="30" name="Group 29"/>
          <p:cNvGrpSpPr/>
          <p:nvPr/>
        </p:nvGrpSpPr>
        <p:grpSpPr>
          <a:xfrm>
            <a:off x="4319972" y="3284867"/>
            <a:ext cx="4239823" cy="1089529"/>
            <a:chOff x="3313671" y="2402102"/>
            <a:chExt cx="4239823" cy="1089529"/>
          </a:xfrm>
        </p:grpSpPr>
        <p:sp>
          <p:nvSpPr>
            <p:cNvPr id="31" name="TextBox 30"/>
            <p:cNvSpPr txBox="1"/>
            <p:nvPr/>
          </p:nvSpPr>
          <p:spPr>
            <a:xfrm>
              <a:off x="3830708" y="2402102"/>
              <a:ext cx="3722786" cy="1089529"/>
            </a:xfrm>
            <a:prstGeom prst="rect">
              <a:avLst/>
            </a:prstGeom>
            <a:noFill/>
          </p:spPr>
          <p:txBody>
            <a:bodyPr wrap="square" rtlCol="0">
              <a:spAutoFit/>
            </a:bodyPr>
            <a:lstStyle/>
            <a:p>
              <a:pPr>
                <a:lnSpc>
                  <a:spcPct val="120000"/>
                </a:lnSpc>
              </a:pPr>
              <a:r>
                <a:rPr lang="en-US" sz="1400" dirty="0" smtClean="0">
                  <a:solidFill>
                    <a:srgbClr val="000066"/>
                  </a:solidFill>
                  <a:latin typeface="Arial" panose="020B0604020202020204" pitchFamily="34" charset="0"/>
                  <a:cs typeface="Arial" panose="020B0604020202020204" pitchFamily="34" charset="0"/>
                </a:rPr>
                <a:t>Profitability</a:t>
              </a:r>
              <a:endParaRPr lang="en-US" sz="1400" dirty="0">
                <a:solidFill>
                  <a:srgbClr val="000066"/>
                </a:solidFill>
                <a:latin typeface="Arial" panose="020B0604020202020204" pitchFamily="34" charset="0"/>
                <a:cs typeface="Arial" panose="020B0604020202020204" pitchFamily="34" charset="0"/>
              </a:endParaRPr>
            </a:p>
            <a:p>
              <a:pPr>
                <a:lnSpc>
                  <a:spcPct val="120000"/>
                </a:lnSpc>
              </a:pPr>
              <a:r>
                <a:rPr lang="en-US" sz="1000" dirty="0" smtClean="0">
                  <a:solidFill>
                    <a:srgbClr val="000066"/>
                  </a:solidFill>
                  <a:latin typeface="Arial" panose="020B0604020202020204" pitchFamily="34" charset="0"/>
                  <a:cs typeface="Arial" panose="020B0604020202020204" pitchFamily="34" charset="0"/>
                </a:rPr>
                <a:t>UKCS (oil producers) spent £4.2 billion more that it earned in 2014 and 2015. </a:t>
              </a:r>
            </a:p>
            <a:p>
              <a:pPr>
                <a:lnSpc>
                  <a:spcPct val="120000"/>
                </a:lnSpc>
              </a:pPr>
              <a:r>
                <a:rPr lang="en-US" sz="1000" dirty="0" smtClean="0">
                  <a:solidFill>
                    <a:srgbClr val="000066"/>
                  </a:solidFill>
                  <a:latin typeface="Arial" panose="020B0604020202020204" pitchFamily="34" charset="0"/>
                  <a:cs typeface="Arial" panose="020B0604020202020204" pitchFamily="34" charset="0"/>
                </a:rPr>
                <a:t>Deficit was £2.7billion in 2016</a:t>
              </a:r>
            </a:p>
            <a:p>
              <a:pPr>
                <a:lnSpc>
                  <a:spcPct val="120000"/>
                </a:lnSpc>
              </a:pPr>
              <a:r>
                <a:rPr lang="en-US" sz="1000" dirty="0" smtClean="0">
                  <a:solidFill>
                    <a:srgbClr val="000066"/>
                  </a:solidFill>
                  <a:latin typeface="Arial" panose="020B0604020202020204" pitchFamily="34" charset="0"/>
                  <a:cs typeface="Arial" panose="020B0604020202020204" pitchFamily="34" charset="0"/>
                </a:rPr>
                <a:t>Rate of return was 0.2% in 2016 (50% in 2011)</a:t>
              </a:r>
              <a:endParaRPr lang="en-US" sz="1000" dirty="0">
                <a:solidFill>
                  <a:srgbClr val="000066"/>
                </a:solidFill>
                <a:latin typeface="Arial" panose="020B0604020202020204" pitchFamily="34" charset="0"/>
                <a:cs typeface="Arial" panose="020B0604020202020204" pitchFamily="34" charset="0"/>
              </a:endParaRPr>
            </a:p>
          </p:txBody>
        </p:sp>
        <p:grpSp>
          <p:nvGrpSpPr>
            <p:cNvPr id="32" name="Group 31"/>
            <p:cNvGrpSpPr/>
            <p:nvPr/>
          </p:nvGrpSpPr>
          <p:grpSpPr>
            <a:xfrm>
              <a:off x="3313671" y="2414254"/>
              <a:ext cx="474740" cy="475083"/>
              <a:chOff x="3313671" y="2414254"/>
              <a:chExt cx="474740" cy="475083"/>
            </a:xfrm>
          </p:grpSpPr>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3671" y="2797811"/>
                <a:ext cx="474740" cy="91526"/>
              </a:xfrm>
              <a:prstGeom prst="rect">
                <a:avLst/>
              </a:prstGeom>
            </p:spPr>
          </p:pic>
          <p:sp>
            <p:nvSpPr>
              <p:cNvPr id="34" name="Oval 33"/>
              <p:cNvSpPr/>
              <p:nvPr/>
            </p:nvSpPr>
            <p:spPr>
              <a:xfrm>
                <a:off x="3364618" y="2464191"/>
                <a:ext cx="379343" cy="37934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5" name="TextBox 34"/>
              <p:cNvSpPr txBox="1"/>
              <p:nvPr/>
            </p:nvSpPr>
            <p:spPr>
              <a:xfrm>
                <a:off x="3322320" y="2414254"/>
                <a:ext cx="433255" cy="461665"/>
              </a:xfrm>
              <a:prstGeom prst="rect">
                <a:avLst/>
              </a:prstGeom>
              <a:noFill/>
            </p:spPr>
            <p:txBody>
              <a:bodyPr wrap="square" rtlCol="0" anchor="ctr">
                <a:spAutoFit/>
              </a:bodyPr>
              <a:lstStyle/>
              <a:p>
                <a:pPr algn="ctr">
                  <a:lnSpc>
                    <a:spcPct val="120000"/>
                  </a:lnSpc>
                </a:pPr>
                <a:r>
                  <a:rPr lang="en-US" sz="2000" dirty="0">
                    <a:solidFill>
                      <a:schemeClr val="bg1"/>
                    </a:solidFill>
                    <a:latin typeface="Arial" panose="020B0604020202020204" pitchFamily="34" charset="0"/>
                    <a:cs typeface="Arial" panose="020B0604020202020204" pitchFamily="34" charset="0"/>
                  </a:rPr>
                  <a:t>5</a:t>
                </a:r>
              </a:p>
            </p:txBody>
          </p:sp>
        </p:grpSp>
      </p:grpSp>
      <p:grpSp>
        <p:nvGrpSpPr>
          <p:cNvPr id="36" name="Group 35"/>
          <p:cNvGrpSpPr/>
          <p:nvPr/>
        </p:nvGrpSpPr>
        <p:grpSpPr>
          <a:xfrm>
            <a:off x="4328218" y="4725144"/>
            <a:ext cx="4240226" cy="1158083"/>
            <a:chOff x="3313671" y="3560406"/>
            <a:chExt cx="4240226" cy="1158083"/>
          </a:xfrm>
        </p:grpSpPr>
        <p:sp>
          <p:nvSpPr>
            <p:cNvPr id="37" name="TextBox 36"/>
            <p:cNvSpPr txBox="1"/>
            <p:nvPr/>
          </p:nvSpPr>
          <p:spPr>
            <a:xfrm>
              <a:off x="3772497" y="3628960"/>
              <a:ext cx="3781400" cy="1089529"/>
            </a:xfrm>
            <a:prstGeom prst="rect">
              <a:avLst/>
            </a:prstGeom>
            <a:noFill/>
          </p:spPr>
          <p:txBody>
            <a:bodyPr wrap="square" rtlCol="0">
              <a:spAutoFit/>
            </a:bodyPr>
            <a:lstStyle/>
            <a:p>
              <a:pPr>
                <a:lnSpc>
                  <a:spcPct val="120000"/>
                </a:lnSpc>
              </a:pPr>
              <a:r>
                <a:rPr lang="en-US" sz="1400" dirty="0" smtClean="0">
                  <a:solidFill>
                    <a:srgbClr val="000066"/>
                  </a:solidFill>
                  <a:latin typeface="Arial" panose="020B0604020202020204" pitchFamily="34" charset="0"/>
                  <a:cs typeface="Arial" panose="020B0604020202020204" pitchFamily="34" charset="0"/>
                </a:rPr>
                <a:t>Decommissioning Costs</a:t>
              </a:r>
              <a:endParaRPr lang="en-US" sz="1400" dirty="0">
                <a:solidFill>
                  <a:srgbClr val="000066"/>
                </a:solidFill>
                <a:latin typeface="Arial" panose="020B0604020202020204" pitchFamily="34" charset="0"/>
                <a:cs typeface="Arial" panose="020B0604020202020204" pitchFamily="34" charset="0"/>
              </a:endParaRPr>
            </a:p>
            <a:p>
              <a:pPr>
                <a:lnSpc>
                  <a:spcPct val="120000"/>
                </a:lnSpc>
              </a:pPr>
              <a:r>
                <a:rPr lang="en-US" sz="1000" dirty="0" smtClean="0">
                  <a:solidFill>
                    <a:srgbClr val="000066"/>
                  </a:solidFill>
                  <a:latin typeface="Arial" panose="020B0604020202020204" pitchFamily="34" charset="0"/>
                  <a:cs typeface="Arial" panose="020B0604020202020204" pitchFamily="34" charset="0"/>
                </a:rPr>
                <a:t>Current estimate is ~£70billion.</a:t>
              </a:r>
            </a:p>
            <a:p>
              <a:pPr>
                <a:lnSpc>
                  <a:spcPct val="120000"/>
                </a:lnSpc>
              </a:pPr>
              <a:r>
                <a:rPr lang="en-US" sz="1000" dirty="0" smtClean="0">
                  <a:solidFill>
                    <a:srgbClr val="000066"/>
                  </a:solidFill>
                  <a:latin typeface="Arial" panose="020B0604020202020204" pitchFamily="34" charset="0"/>
                  <a:cs typeface="Arial" panose="020B0604020202020204" pitchFamily="34" charset="0"/>
                </a:rPr>
                <a:t>85</a:t>
              </a:r>
              <a:r>
                <a:rPr lang="en-US" sz="1000" dirty="0" smtClean="0">
                  <a:solidFill>
                    <a:srgbClr val="000066"/>
                  </a:solidFill>
                  <a:latin typeface="Arial" panose="020B0604020202020204" pitchFamily="34" charset="0"/>
                  <a:cs typeface="Arial" panose="020B0604020202020204" pitchFamily="34" charset="0"/>
                </a:rPr>
                <a:t>% </a:t>
              </a:r>
              <a:r>
                <a:rPr lang="en-US" sz="1000" dirty="0" smtClean="0">
                  <a:solidFill>
                    <a:srgbClr val="000066"/>
                  </a:solidFill>
                  <a:latin typeface="Arial" panose="020B0604020202020204" pitchFamily="34" charset="0"/>
                  <a:cs typeface="Arial" panose="020B0604020202020204" pitchFamily="34" charset="0"/>
                </a:rPr>
                <a:t>costs estimates are </a:t>
              </a:r>
              <a:r>
                <a:rPr lang="en-US" sz="1000" dirty="0" smtClean="0">
                  <a:solidFill>
                    <a:srgbClr val="000066"/>
                  </a:solidFill>
                  <a:latin typeface="Arial" panose="020B0604020202020204" pitchFamily="34" charset="0"/>
                  <a:cs typeface="Arial" panose="020B0604020202020204" pitchFamily="34" charset="0"/>
                </a:rPr>
                <a:t> class 5</a:t>
              </a:r>
              <a:endParaRPr lang="en-US" sz="1000" dirty="0" smtClean="0">
                <a:solidFill>
                  <a:srgbClr val="000066"/>
                </a:solidFill>
                <a:latin typeface="Arial" panose="020B0604020202020204" pitchFamily="34" charset="0"/>
                <a:cs typeface="Arial" panose="020B0604020202020204" pitchFamily="34" charset="0"/>
              </a:endParaRPr>
            </a:p>
            <a:p>
              <a:pPr>
                <a:lnSpc>
                  <a:spcPct val="120000"/>
                </a:lnSpc>
              </a:pPr>
              <a:r>
                <a:rPr lang="en-US" sz="1000" dirty="0" smtClean="0">
                  <a:solidFill>
                    <a:srgbClr val="000066"/>
                  </a:solidFill>
                  <a:latin typeface="Arial" panose="020B0604020202020204" pitchFamily="34" charset="0"/>
                  <a:cs typeface="Arial" panose="020B0604020202020204" pitchFamily="34" charset="0"/>
                </a:rPr>
                <a:t>80% of decom spending will be done by 10 companies.</a:t>
              </a:r>
            </a:p>
            <a:p>
              <a:pPr>
                <a:lnSpc>
                  <a:spcPct val="120000"/>
                </a:lnSpc>
              </a:pPr>
              <a:r>
                <a:rPr lang="en-US" sz="1000" dirty="0" smtClean="0">
                  <a:solidFill>
                    <a:srgbClr val="000066"/>
                  </a:solidFill>
                  <a:latin typeface="Arial" panose="020B0604020202020204" pitchFamily="34" charset="0"/>
                  <a:cs typeface="Arial" panose="020B0604020202020204" pitchFamily="34" charset="0"/>
                </a:rPr>
                <a:t>Decom costs are ~ 2% of global capital budgets.</a:t>
              </a:r>
              <a:endParaRPr lang="en-US" sz="1000" dirty="0">
                <a:solidFill>
                  <a:srgbClr val="000066"/>
                </a:solidFill>
                <a:latin typeface="Arial" panose="020B0604020202020204" pitchFamily="34" charset="0"/>
                <a:cs typeface="Arial" panose="020B0604020202020204" pitchFamily="34" charset="0"/>
              </a:endParaRPr>
            </a:p>
          </p:txBody>
        </p:sp>
        <p:grpSp>
          <p:nvGrpSpPr>
            <p:cNvPr id="38" name="Group 37"/>
            <p:cNvGrpSpPr/>
            <p:nvPr/>
          </p:nvGrpSpPr>
          <p:grpSpPr>
            <a:xfrm>
              <a:off x="3313671" y="3560406"/>
              <a:ext cx="474740" cy="481966"/>
              <a:chOff x="3313671" y="3560406"/>
              <a:chExt cx="474740" cy="481966"/>
            </a:xfrm>
          </p:grpSpPr>
          <p:pic>
            <p:nvPicPr>
              <p:cNvPr id="39" name="Picture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3671" y="3950846"/>
                <a:ext cx="474740" cy="91526"/>
              </a:xfrm>
              <a:prstGeom prst="rect">
                <a:avLst/>
              </a:prstGeom>
            </p:spPr>
          </p:pic>
          <p:sp>
            <p:nvSpPr>
              <p:cNvPr id="40" name="Oval 39"/>
              <p:cNvSpPr/>
              <p:nvPr/>
            </p:nvSpPr>
            <p:spPr>
              <a:xfrm>
                <a:off x="3364618" y="3610343"/>
                <a:ext cx="379343" cy="37934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3322320" y="3560406"/>
                <a:ext cx="433255" cy="461665"/>
              </a:xfrm>
              <a:prstGeom prst="rect">
                <a:avLst/>
              </a:prstGeom>
              <a:noFill/>
            </p:spPr>
            <p:txBody>
              <a:bodyPr wrap="square" rtlCol="0" anchor="ctr">
                <a:spAutoFit/>
              </a:bodyPr>
              <a:lstStyle/>
              <a:p>
                <a:pPr algn="ctr">
                  <a:lnSpc>
                    <a:spcPct val="120000"/>
                  </a:lnSpc>
                </a:pPr>
                <a:r>
                  <a:rPr lang="en-US" sz="2000" dirty="0">
                    <a:solidFill>
                      <a:schemeClr val="bg1"/>
                    </a:solidFill>
                    <a:latin typeface="Lato Light" pitchFamily="34" charset="0"/>
                  </a:rPr>
                  <a:t>6</a:t>
                </a:r>
              </a:p>
            </p:txBody>
          </p:sp>
        </p:grpSp>
      </p:grpSp>
      <p:sp>
        <p:nvSpPr>
          <p:cNvPr id="42" name="Rectangle 41"/>
          <p:cNvSpPr/>
          <p:nvPr/>
        </p:nvSpPr>
        <p:spPr>
          <a:xfrm>
            <a:off x="4051543" y="1225140"/>
            <a:ext cx="1040914" cy="283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Lato" pitchFamily="34" charset="0"/>
            </a:endParaRPr>
          </a:p>
        </p:txBody>
      </p:sp>
      <p:sp>
        <p:nvSpPr>
          <p:cNvPr id="43" name="TextBox 42"/>
          <p:cNvSpPr txBox="1"/>
          <p:nvPr/>
        </p:nvSpPr>
        <p:spPr>
          <a:xfrm>
            <a:off x="251519" y="1520788"/>
            <a:ext cx="4840937" cy="408125"/>
          </a:xfrm>
          <a:prstGeom prst="rect">
            <a:avLst/>
          </a:prstGeom>
          <a:noFill/>
        </p:spPr>
        <p:txBody>
          <a:bodyPr wrap="square" rtlCol="0">
            <a:spAutoFit/>
          </a:bodyPr>
          <a:lstStyle/>
          <a:p>
            <a:pPr fontAlgn="auto">
              <a:lnSpc>
                <a:spcPct val="114000"/>
              </a:lnSpc>
              <a:spcBef>
                <a:spcPts val="0"/>
              </a:spcBef>
              <a:spcAft>
                <a:spcPts val="0"/>
              </a:spcAft>
            </a:pPr>
            <a:r>
              <a:rPr lang="en-US" dirty="0" smtClean="0">
                <a:solidFill>
                  <a:srgbClr val="000066"/>
                </a:solidFill>
                <a:latin typeface="Arial" panose="020B0604020202020204" pitchFamily="34" charset="0"/>
                <a:cs typeface="Arial" panose="020B0604020202020204" pitchFamily="34" charset="0"/>
              </a:rPr>
              <a:t>UK Continental Shelf (UKCS)</a:t>
            </a:r>
          </a:p>
        </p:txBody>
      </p:sp>
      <p:grpSp>
        <p:nvGrpSpPr>
          <p:cNvPr id="44" name="Group 43"/>
          <p:cNvGrpSpPr/>
          <p:nvPr/>
        </p:nvGrpSpPr>
        <p:grpSpPr>
          <a:xfrm>
            <a:off x="-11335" y="6356352"/>
            <a:ext cx="4160347" cy="513450"/>
            <a:chOff x="-11335" y="6356352"/>
            <a:chExt cx="4160347" cy="513450"/>
          </a:xfrm>
        </p:grpSpPr>
        <p:sp>
          <p:nvSpPr>
            <p:cNvPr id="45" name="Rectangle 44"/>
            <p:cNvSpPr/>
            <p:nvPr/>
          </p:nvSpPr>
          <p:spPr>
            <a:xfrm>
              <a:off x="-11335" y="6356352"/>
              <a:ext cx="633239" cy="51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621904" y="6573150"/>
              <a:ext cx="3527108" cy="296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7" name="Picture 46"/>
          <p:cNvPicPr/>
          <p:nvPr/>
        </p:nvPicPr>
        <p:blipFill>
          <a:blip r:embed="rId3"/>
          <a:stretch>
            <a:fillRect/>
          </a:stretch>
        </p:blipFill>
        <p:spPr>
          <a:xfrm>
            <a:off x="15247" y="6309320"/>
            <a:ext cx="633601" cy="534145"/>
          </a:xfrm>
          <a:prstGeom prst="rect">
            <a:avLst/>
          </a:prstGeom>
        </p:spPr>
      </p:pic>
    </p:spTree>
    <p:extLst>
      <p:ext uri="{BB962C8B-B14F-4D97-AF65-F5344CB8AC3E}">
        <p14:creationId xmlns:p14="http://schemas.microsoft.com/office/powerpoint/2010/main" val="197466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anim calcmode="lin" valueType="num">
                                      <p:cBhvr>
                                        <p:cTn id="8" dur="300" fill="hold"/>
                                        <p:tgtEl>
                                          <p:spTgt spid="6"/>
                                        </p:tgtEl>
                                        <p:attrNameLst>
                                          <p:attrName>ppt_x</p:attrName>
                                        </p:attrNameLst>
                                      </p:cBhvr>
                                      <p:tavLst>
                                        <p:tav tm="0">
                                          <p:val>
                                            <p:strVal val="#ppt_x"/>
                                          </p:val>
                                        </p:tav>
                                        <p:tav tm="100000">
                                          <p:val>
                                            <p:strVal val="#ppt_x"/>
                                          </p:val>
                                        </p:tav>
                                      </p:tavLst>
                                    </p:anim>
                                    <p:anim calcmode="lin" valueType="num">
                                      <p:cBhvr>
                                        <p:cTn id="9" dur="3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300"/>
                                        <p:tgtEl>
                                          <p:spTgt spid="12"/>
                                        </p:tgtEl>
                                      </p:cBhvr>
                                    </p:animEffect>
                                    <p:anim calcmode="lin" valueType="num">
                                      <p:cBhvr>
                                        <p:cTn id="15" dur="300" fill="hold"/>
                                        <p:tgtEl>
                                          <p:spTgt spid="12"/>
                                        </p:tgtEl>
                                        <p:attrNameLst>
                                          <p:attrName>ppt_x</p:attrName>
                                        </p:attrNameLst>
                                      </p:cBhvr>
                                      <p:tavLst>
                                        <p:tav tm="0">
                                          <p:val>
                                            <p:strVal val="#ppt_x"/>
                                          </p:val>
                                        </p:tav>
                                        <p:tav tm="100000">
                                          <p:val>
                                            <p:strVal val="#ppt_x"/>
                                          </p:val>
                                        </p:tav>
                                      </p:tavLst>
                                    </p:anim>
                                    <p:anim calcmode="lin" valueType="num">
                                      <p:cBhvr>
                                        <p:cTn id="16" dur="3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300"/>
                                        <p:tgtEl>
                                          <p:spTgt spid="18"/>
                                        </p:tgtEl>
                                      </p:cBhvr>
                                    </p:animEffect>
                                    <p:anim calcmode="lin" valueType="num">
                                      <p:cBhvr>
                                        <p:cTn id="22" dur="300" fill="hold"/>
                                        <p:tgtEl>
                                          <p:spTgt spid="18"/>
                                        </p:tgtEl>
                                        <p:attrNameLst>
                                          <p:attrName>ppt_x</p:attrName>
                                        </p:attrNameLst>
                                      </p:cBhvr>
                                      <p:tavLst>
                                        <p:tav tm="0">
                                          <p:val>
                                            <p:strVal val="#ppt_x"/>
                                          </p:val>
                                        </p:tav>
                                        <p:tav tm="100000">
                                          <p:val>
                                            <p:strVal val="#ppt_x"/>
                                          </p:val>
                                        </p:tav>
                                      </p:tavLst>
                                    </p:anim>
                                    <p:anim calcmode="lin" valueType="num">
                                      <p:cBhvr>
                                        <p:cTn id="23" dur="3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300"/>
                                        <p:tgtEl>
                                          <p:spTgt spid="24"/>
                                        </p:tgtEl>
                                      </p:cBhvr>
                                    </p:animEffect>
                                    <p:anim calcmode="lin" valueType="num">
                                      <p:cBhvr>
                                        <p:cTn id="29" dur="300" fill="hold"/>
                                        <p:tgtEl>
                                          <p:spTgt spid="24"/>
                                        </p:tgtEl>
                                        <p:attrNameLst>
                                          <p:attrName>ppt_x</p:attrName>
                                        </p:attrNameLst>
                                      </p:cBhvr>
                                      <p:tavLst>
                                        <p:tav tm="0">
                                          <p:val>
                                            <p:strVal val="#ppt_x"/>
                                          </p:val>
                                        </p:tav>
                                        <p:tav tm="100000">
                                          <p:val>
                                            <p:strVal val="#ppt_x"/>
                                          </p:val>
                                        </p:tav>
                                      </p:tavLst>
                                    </p:anim>
                                    <p:anim calcmode="lin" valueType="num">
                                      <p:cBhvr>
                                        <p:cTn id="30" dur="3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300"/>
                                        <p:tgtEl>
                                          <p:spTgt spid="30"/>
                                        </p:tgtEl>
                                      </p:cBhvr>
                                    </p:animEffect>
                                    <p:anim calcmode="lin" valueType="num">
                                      <p:cBhvr>
                                        <p:cTn id="36" dur="300" fill="hold"/>
                                        <p:tgtEl>
                                          <p:spTgt spid="30"/>
                                        </p:tgtEl>
                                        <p:attrNameLst>
                                          <p:attrName>ppt_x</p:attrName>
                                        </p:attrNameLst>
                                      </p:cBhvr>
                                      <p:tavLst>
                                        <p:tav tm="0">
                                          <p:val>
                                            <p:strVal val="#ppt_x"/>
                                          </p:val>
                                        </p:tav>
                                        <p:tav tm="100000">
                                          <p:val>
                                            <p:strVal val="#ppt_x"/>
                                          </p:val>
                                        </p:tav>
                                      </p:tavLst>
                                    </p:anim>
                                    <p:anim calcmode="lin" valueType="num">
                                      <p:cBhvr>
                                        <p:cTn id="37" dur="3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300"/>
                                        <p:tgtEl>
                                          <p:spTgt spid="36"/>
                                        </p:tgtEl>
                                      </p:cBhvr>
                                    </p:animEffect>
                                    <p:anim calcmode="lin" valueType="num">
                                      <p:cBhvr>
                                        <p:cTn id="43" dur="300" fill="hold"/>
                                        <p:tgtEl>
                                          <p:spTgt spid="36"/>
                                        </p:tgtEl>
                                        <p:attrNameLst>
                                          <p:attrName>ppt_x</p:attrName>
                                        </p:attrNameLst>
                                      </p:cBhvr>
                                      <p:tavLst>
                                        <p:tav tm="0">
                                          <p:val>
                                            <p:strVal val="#ppt_x"/>
                                          </p:val>
                                        </p:tav>
                                        <p:tav tm="100000">
                                          <p:val>
                                            <p:strVal val="#ppt_x"/>
                                          </p:val>
                                        </p:tav>
                                      </p:tavLst>
                                    </p:anim>
                                    <p:anim calcmode="lin" valueType="num">
                                      <p:cBhvr>
                                        <p:cTn id="44" dur="3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886110"/>
          </a:xfrm>
        </p:spPr>
        <p:txBody>
          <a:bodyPr/>
          <a:lstStyle/>
          <a:p>
            <a:r>
              <a:rPr lang="en-GB" dirty="0" smtClean="0"/>
              <a:t>Typical Large Integrated UKCS Field</a:t>
            </a:r>
            <a:endParaRPr lang="en-GB" dirty="0"/>
          </a:p>
        </p:txBody>
      </p:sp>
      <p:sp>
        <p:nvSpPr>
          <p:cNvPr id="4" name="Slide Number Placeholder 3"/>
          <p:cNvSpPr>
            <a:spLocks noGrp="1"/>
          </p:cNvSpPr>
          <p:nvPr>
            <p:ph type="sldNum" sz="quarter" idx="11"/>
          </p:nvPr>
        </p:nvSpPr>
        <p:spPr/>
        <p:txBody>
          <a:bodyPr/>
          <a:lstStyle/>
          <a:p>
            <a:pPr>
              <a:defRPr/>
            </a:pPr>
            <a:fld id="{C1106AA4-C70E-444C-B2E5-7D107855C917}" type="slidenum">
              <a:rPr lang="en-GB" smtClean="0"/>
              <a:pPr>
                <a:defRPr/>
              </a:pPr>
              <a:t>4</a:t>
            </a:fld>
            <a:endParaRPr lang="en-GB" dirty="0"/>
          </a:p>
        </p:txBody>
      </p:sp>
      <p:pic>
        <p:nvPicPr>
          <p:cNvPr id="2" name="Picture 1"/>
          <p:cNvPicPr>
            <a:picLocks noChangeAspect="1"/>
          </p:cNvPicPr>
          <p:nvPr/>
        </p:nvPicPr>
        <p:blipFill>
          <a:blip r:embed="rId2"/>
          <a:stretch>
            <a:fillRect/>
          </a:stretch>
        </p:blipFill>
        <p:spPr>
          <a:xfrm>
            <a:off x="899592" y="1404426"/>
            <a:ext cx="6604712" cy="4592737"/>
          </a:xfrm>
          <a:prstGeom prst="rect">
            <a:avLst/>
          </a:prstGeom>
        </p:spPr>
      </p:pic>
      <p:grpSp>
        <p:nvGrpSpPr>
          <p:cNvPr id="6" name="Group 5"/>
          <p:cNvGrpSpPr/>
          <p:nvPr/>
        </p:nvGrpSpPr>
        <p:grpSpPr>
          <a:xfrm>
            <a:off x="-11335" y="6356352"/>
            <a:ext cx="4160347" cy="513450"/>
            <a:chOff x="-11335" y="6356352"/>
            <a:chExt cx="4160347" cy="513450"/>
          </a:xfrm>
        </p:grpSpPr>
        <p:sp>
          <p:nvSpPr>
            <p:cNvPr id="7" name="Rectangle 6"/>
            <p:cNvSpPr/>
            <p:nvPr/>
          </p:nvSpPr>
          <p:spPr>
            <a:xfrm>
              <a:off x="-11335" y="6356352"/>
              <a:ext cx="633239" cy="51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621904" y="6573150"/>
              <a:ext cx="3527108" cy="296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9" name="Picture 8"/>
          <p:cNvPicPr/>
          <p:nvPr/>
        </p:nvPicPr>
        <p:blipFill>
          <a:blip r:embed="rId3"/>
          <a:stretch>
            <a:fillRect/>
          </a:stretch>
        </p:blipFill>
        <p:spPr>
          <a:xfrm>
            <a:off x="15247" y="6309320"/>
            <a:ext cx="633601" cy="534145"/>
          </a:xfrm>
          <a:prstGeom prst="rect">
            <a:avLst/>
          </a:prstGeom>
        </p:spPr>
      </p:pic>
    </p:spTree>
    <p:extLst>
      <p:ext uri="{BB962C8B-B14F-4D97-AF65-F5344CB8AC3E}">
        <p14:creationId xmlns:p14="http://schemas.microsoft.com/office/powerpoint/2010/main" val="10860591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309320"/>
          </a:xfrm>
          <a:prstGeom prst="rect">
            <a:avLst/>
          </a:prstGeom>
        </p:spPr>
      </p:pic>
      <p:sp>
        <p:nvSpPr>
          <p:cNvPr id="6" name="Right Triangle 5"/>
          <p:cNvSpPr/>
          <p:nvPr/>
        </p:nvSpPr>
        <p:spPr>
          <a:xfrm flipH="1">
            <a:off x="971600" y="2204864"/>
            <a:ext cx="8172400" cy="410445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3"/>
          <p:cNvSpPr>
            <a:spLocks noGrp="1"/>
          </p:cNvSpPr>
          <p:nvPr>
            <p:ph type="title"/>
          </p:nvPr>
        </p:nvSpPr>
        <p:spPr>
          <a:xfrm>
            <a:off x="4590155" y="4725144"/>
            <a:ext cx="4464496" cy="1362075"/>
          </a:xfrm>
        </p:spPr>
        <p:txBody>
          <a:bodyPr/>
          <a:lstStyle/>
          <a:p>
            <a:r>
              <a:rPr lang="en-GB" sz="2400" dirty="0" smtClean="0"/>
              <a:t>The Market</a:t>
            </a:r>
            <a:r>
              <a:rPr lang="en-GB" dirty="0" smtClean="0"/>
              <a:t/>
            </a:r>
            <a:br>
              <a:rPr lang="en-GB" dirty="0" smtClean="0"/>
            </a:br>
            <a:r>
              <a:rPr lang="en-GB" sz="1800" dirty="0" smtClean="0"/>
              <a:t>Scale, Segments &amp; Trends </a:t>
            </a:r>
            <a:endParaRPr lang="en-GB" sz="3600" dirty="0"/>
          </a:p>
        </p:txBody>
      </p:sp>
      <p:sp>
        <p:nvSpPr>
          <p:cNvPr id="3" name="Slide Number Placeholder 2"/>
          <p:cNvSpPr>
            <a:spLocks noGrp="1"/>
          </p:cNvSpPr>
          <p:nvPr>
            <p:ph type="sldNum" sz="quarter" idx="12"/>
          </p:nvPr>
        </p:nvSpPr>
        <p:spPr/>
        <p:txBody>
          <a:bodyPr/>
          <a:lstStyle/>
          <a:p>
            <a:pPr>
              <a:defRPr/>
            </a:pPr>
            <a:fld id="{0B62ED34-0D7F-47A2-9D44-A804AAFAB212}" type="slidenum">
              <a:rPr lang="en-GB" smtClean="0"/>
              <a:pPr>
                <a:defRPr/>
              </a:pPr>
              <a:t>5</a:t>
            </a:fld>
            <a:endParaRPr lang="en-GB" dirty="0"/>
          </a:p>
        </p:txBody>
      </p:sp>
      <p:sp>
        <p:nvSpPr>
          <p:cNvPr id="7" name="Freeform 53"/>
          <p:cNvSpPr/>
          <p:nvPr/>
        </p:nvSpPr>
        <p:spPr>
          <a:xfrm rot="13486169" flipV="1">
            <a:off x="-47376" y="-636280"/>
            <a:ext cx="1392507" cy="2569606"/>
          </a:xfrm>
          <a:custGeom>
            <a:avLst/>
            <a:gdLst>
              <a:gd name="connsiteX0" fmla="*/ 4253270 w 4253270"/>
              <a:gd name="connsiteY0" fmla="*/ 3948470 h 7848599"/>
              <a:gd name="connsiteX1" fmla="*/ 304800 w 4253270"/>
              <a:gd name="connsiteY1" fmla="*/ 0 h 7848599"/>
              <a:gd name="connsiteX2" fmla="*/ 0 w 4253270"/>
              <a:gd name="connsiteY2" fmla="*/ 0 h 7848599"/>
              <a:gd name="connsiteX3" fmla="*/ 3948470 w 4253270"/>
              <a:gd name="connsiteY3" fmla="*/ 3948470 h 7848599"/>
              <a:gd name="connsiteX4" fmla="*/ 48342 w 4253270"/>
              <a:gd name="connsiteY4" fmla="*/ 7848599 h 7848599"/>
              <a:gd name="connsiteX5" fmla="*/ 353141 w 4253270"/>
              <a:gd name="connsiteY5" fmla="*/ 7848599 h 7848599"/>
              <a:gd name="connsiteX6" fmla="*/ 4253270 w 4253270"/>
              <a:gd name="connsiteY6" fmla="*/ 3948470 h 784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53270" h="7848599">
                <a:moveTo>
                  <a:pt x="4253270" y="3948470"/>
                </a:moveTo>
                <a:lnTo>
                  <a:pt x="304800" y="0"/>
                </a:lnTo>
                <a:lnTo>
                  <a:pt x="0" y="0"/>
                </a:lnTo>
                <a:lnTo>
                  <a:pt x="3948470" y="3948470"/>
                </a:lnTo>
                <a:lnTo>
                  <a:pt x="48342" y="7848599"/>
                </a:lnTo>
                <a:lnTo>
                  <a:pt x="353141" y="7848599"/>
                </a:lnTo>
                <a:lnTo>
                  <a:pt x="4253270" y="394847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dirty="0"/>
          </a:p>
        </p:txBody>
      </p:sp>
      <p:sp>
        <p:nvSpPr>
          <p:cNvPr id="8" name="Freeform 53"/>
          <p:cNvSpPr/>
          <p:nvPr/>
        </p:nvSpPr>
        <p:spPr>
          <a:xfrm rot="2690440" flipV="1">
            <a:off x="7804682" y="4410264"/>
            <a:ext cx="1392507" cy="2569606"/>
          </a:xfrm>
          <a:custGeom>
            <a:avLst/>
            <a:gdLst>
              <a:gd name="connsiteX0" fmla="*/ 4253270 w 4253270"/>
              <a:gd name="connsiteY0" fmla="*/ 3948470 h 7848599"/>
              <a:gd name="connsiteX1" fmla="*/ 304800 w 4253270"/>
              <a:gd name="connsiteY1" fmla="*/ 0 h 7848599"/>
              <a:gd name="connsiteX2" fmla="*/ 0 w 4253270"/>
              <a:gd name="connsiteY2" fmla="*/ 0 h 7848599"/>
              <a:gd name="connsiteX3" fmla="*/ 3948470 w 4253270"/>
              <a:gd name="connsiteY3" fmla="*/ 3948470 h 7848599"/>
              <a:gd name="connsiteX4" fmla="*/ 48342 w 4253270"/>
              <a:gd name="connsiteY4" fmla="*/ 7848599 h 7848599"/>
              <a:gd name="connsiteX5" fmla="*/ 353141 w 4253270"/>
              <a:gd name="connsiteY5" fmla="*/ 7848599 h 7848599"/>
              <a:gd name="connsiteX6" fmla="*/ 4253270 w 4253270"/>
              <a:gd name="connsiteY6" fmla="*/ 3948470 h 784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53270" h="7848599">
                <a:moveTo>
                  <a:pt x="4253270" y="3948470"/>
                </a:moveTo>
                <a:lnTo>
                  <a:pt x="304800" y="0"/>
                </a:lnTo>
                <a:lnTo>
                  <a:pt x="0" y="0"/>
                </a:lnTo>
                <a:lnTo>
                  <a:pt x="3948470" y="3948470"/>
                </a:lnTo>
                <a:lnTo>
                  <a:pt x="48342" y="7848599"/>
                </a:lnTo>
                <a:lnTo>
                  <a:pt x="353141" y="7848599"/>
                </a:lnTo>
                <a:lnTo>
                  <a:pt x="4253270" y="394847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solidFill>
                <a:srgbClr val="FF0000"/>
              </a:solidFill>
            </a:endParaRPr>
          </a:p>
        </p:txBody>
      </p:sp>
      <p:grpSp>
        <p:nvGrpSpPr>
          <p:cNvPr id="9" name="Group 8"/>
          <p:cNvGrpSpPr/>
          <p:nvPr/>
        </p:nvGrpSpPr>
        <p:grpSpPr>
          <a:xfrm>
            <a:off x="-11335" y="6356352"/>
            <a:ext cx="4160347" cy="513450"/>
            <a:chOff x="-11335" y="6356352"/>
            <a:chExt cx="4160347" cy="513450"/>
          </a:xfrm>
        </p:grpSpPr>
        <p:sp>
          <p:nvSpPr>
            <p:cNvPr id="10" name="Rectangle 9"/>
            <p:cNvSpPr/>
            <p:nvPr/>
          </p:nvSpPr>
          <p:spPr>
            <a:xfrm>
              <a:off x="-11335" y="6356352"/>
              <a:ext cx="633239" cy="51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621904" y="6573150"/>
              <a:ext cx="3527108" cy="296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3" name="Picture 12"/>
          <p:cNvPicPr/>
          <p:nvPr/>
        </p:nvPicPr>
        <p:blipFill>
          <a:blip r:embed="rId3"/>
          <a:stretch>
            <a:fillRect/>
          </a:stretch>
        </p:blipFill>
        <p:spPr>
          <a:xfrm>
            <a:off x="15247" y="6309320"/>
            <a:ext cx="633601" cy="534145"/>
          </a:xfrm>
          <a:prstGeom prst="rect">
            <a:avLst/>
          </a:prstGeom>
        </p:spPr>
      </p:pic>
    </p:spTree>
    <p:extLst>
      <p:ext uri="{BB962C8B-B14F-4D97-AF65-F5344CB8AC3E}">
        <p14:creationId xmlns:p14="http://schemas.microsoft.com/office/powerpoint/2010/main" val="2930585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GB" dirty="0" smtClean="0"/>
              <a:t>Market Segments</a:t>
            </a:r>
            <a:endParaRPr lang="en-GB" dirty="0"/>
          </a:p>
        </p:txBody>
      </p:sp>
      <p:sp>
        <p:nvSpPr>
          <p:cNvPr id="3" name="Slide Number Placeholder 2"/>
          <p:cNvSpPr>
            <a:spLocks noGrp="1"/>
          </p:cNvSpPr>
          <p:nvPr>
            <p:ph type="sldNum" sz="quarter" idx="11"/>
          </p:nvPr>
        </p:nvSpPr>
        <p:spPr/>
        <p:txBody>
          <a:bodyPr/>
          <a:lstStyle/>
          <a:p>
            <a:pPr>
              <a:defRPr/>
            </a:pPr>
            <a:fld id="{0B62ED34-0D7F-47A2-9D44-A804AAFAB212}" type="slidenum">
              <a:rPr lang="en-GB" smtClean="0"/>
              <a:pPr>
                <a:defRPr/>
              </a:pPr>
              <a:t>6</a:t>
            </a:fld>
            <a:endParaRPr lang="en-GB" dirty="0"/>
          </a:p>
        </p:txBody>
      </p:sp>
      <p:grpSp>
        <p:nvGrpSpPr>
          <p:cNvPr id="214" name="Group 213"/>
          <p:cNvGrpSpPr/>
          <p:nvPr/>
        </p:nvGrpSpPr>
        <p:grpSpPr>
          <a:xfrm>
            <a:off x="3653874" y="2071232"/>
            <a:ext cx="2915339" cy="2835799"/>
            <a:chOff x="3797952" y="1961353"/>
            <a:chExt cx="1781175" cy="1677984"/>
          </a:xfrm>
        </p:grpSpPr>
        <p:grpSp>
          <p:nvGrpSpPr>
            <p:cNvPr id="144" name="Group 143"/>
            <p:cNvGrpSpPr/>
            <p:nvPr/>
          </p:nvGrpSpPr>
          <p:grpSpPr>
            <a:xfrm>
              <a:off x="4380564" y="1961353"/>
              <a:ext cx="617538" cy="558799"/>
              <a:chOff x="4291137" y="1293442"/>
              <a:chExt cx="617538" cy="558799"/>
            </a:xfrm>
          </p:grpSpPr>
          <p:sp>
            <p:nvSpPr>
              <p:cNvPr id="145" name="Freeform 8"/>
              <p:cNvSpPr>
                <a:spLocks/>
              </p:cNvSpPr>
              <p:nvPr/>
            </p:nvSpPr>
            <p:spPr bwMode="auto">
              <a:xfrm>
                <a:off x="4291137" y="1293442"/>
                <a:ext cx="617538" cy="558799"/>
              </a:xfrm>
              <a:custGeom>
                <a:avLst/>
                <a:gdLst>
                  <a:gd name="T0" fmla="*/ 389 w 389"/>
                  <a:gd name="T1" fmla="*/ 282 h 352"/>
                  <a:gd name="T2" fmla="*/ 195 w 389"/>
                  <a:gd name="T3" fmla="*/ 0 h 352"/>
                  <a:gd name="T4" fmla="*/ 0 w 389"/>
                  <a:gd name="T5" fmla="*/ 282 h 352"/>
                  <a:gd name="T6" fmla="*/ 195 w 389"/>
                  <a:gd name="T7" fmla="*/ 352 h 352"/>
                  <a:gd name="T8" fmla="*/ 389 w 389"/>
                  <a:gd name="T9" fmla="*/ 282 h 352"/>
                </a:gdLst>
                <a:ahLst/>
                <a:cxnLst>
                  <a:cxn ang="0">
                    <a:pos x="T0" y="T1"/>
                  </a:cxn>
                  <a:cxn ang="0">
                    <a:pos x="T2" y="T3"/>
                  </a:cxn>
                  <a:cxn ang="0">
                    <a:pos x="T4" y="T5"/>
                  </a:cxn>
                  <a:cxn ang="0">
                    <a:pos x="T6" y="T7"/>
                  </a:cxn>
                  <a:cxn ang="0">
                    <a:pos x="T8" y="T9"/>
                  </a:cxn>
                </a:cxnLst>
                <a:rect l="0" t="0" r="r" b="b"/>
                <a:pathLst>
                  <a:path w="389" h="352">
                    <a:moveTo>
                      <a:pt x="389" y="282"/>
                    </a:moveTo>
                    <a:lnTo>
                      <a:pt x="195" y="0"/>
                    </a:lnTo>
                    <a:lnTo>
                      <a:pt x="0" y="282"/>
                    </a:lnTo>
                    <a:lnTo>
                      <a:pt x="195" y="352"/>
                    </a:lnTo>
                    <a:lnTo>
                      <a:pt x="389" y="282"/>
                    </a:lnTo>
                    <a:close/>
                  </a:path>
                </a:pathLst>
              </a:custGeom>
              <a:gradFill>
                <a:gsLst>
                  <a:gs pos="10000">
                    <a:srgbClr val="9BBB59"/>
                  </a:gs>
                  <a:gs pos="50000">
                    <a:srgbClr val="C3D69B"/>
                  </a:gs>
                  <a:gs pos="90000">
                    <a:srgbClr val="9BBB59"/>
                  </a:gs>
                </a:gsLst>
                <a:lin ang="0" scaled="0"/>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46" name="Freeform 19"/>
              <p:cNvSpPr>
                <a:spLocks/>
              </p:cNvSpPr>
              <p:nvPr/>
            </p:nvSpPr>
            <p:spPr bwMode="auto">
              <a:xfrm>
                <a:off x="4600700" y="1293442"/>
                <a:ext cx="307975" cy="558799"/>
              </a:xfrm>
              <a:custGeom>
                <a:avLst/>
                <a:gdLst>
                  <a:gd name="T0" fmla="*/ 0 w 194"/>
                  <a:gd name="T1" fmla="*/ 352 h 352"/>
                  <a:gd name="T2" fmla="*/ 194 w 194"/>
                  <a:gd name="T3" fmla="*/ 282 h 352"/>
                  <a:gd name="T4" fmla="*/ 0 w 194"/>
                  <a:gd name="T5" fmla="*/ 0 h 352"/>
                  <a:gd name="T6" fmla="*/ 0 w 194"/>
                  <a:gd name="T7" fmla="*/ 352 h 352"/>
                </a:gdLst>
                <a:ahLst/>
                <a:cxnLst>
                  <a:cxn ang="0">
                    <a:pos x="T0" y="T1"/>
                  </a:cxn>
                  <a:cxn ang="0">
                    <a:pos x="T2" y="T3"/>
                  </a:cxn>
                  <a:cxn ang="0">
                    <a:pos x="T4" y="T5"/>
                  </a:cxn>
                  <a:cxn ang="0">
                    <a:pos x="T6" y="T7"/>
                  </a:cxn>
                </a:cxnLst>
                <a:rect l="0" t="0" r="r" b="b"/>
                <a:pathLst>
                  <a:path w="194" h="352">
                    <a:moveTo>
                      <a:pt x="0" y="352"/>
                    </a:moveTo>
                    <a:lnTo>
                      <a:pt x="194" y="282"/>
                    </a:lnTo>
                    <a:lnTo>
                      <a:pt x="0" y="0"/>
                    </a:lnTo>
                    <a:lnTo>
                      <a:pt x="0" y="352"/>
                    </a:lnTo>
                    <a:close/>
                  </a:path>
                </a:pathLst>
              </a:custGeom>
              <a:solidFill>
                <a:sysClr val="windowText" lastClr="000000">
                  <a:alpha val="20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147" name="Group 146"/>
            <p:cNvGrpSpPr/>
            <p:nvPr/>
          </p:nvGrpSpPr>
          <p:grpSpPr>
            <a:xfrm>
              <a:off x="4088464" y="2464589"/>
              <a:ext cx="1200151" cy="615950"/>
              <a:chOff x="3999037" y="1796678"/>
              <a:chExt cx="1200151" cy="615950"/>
            </a:xfrm>
          </p:grpSpPr>
          <p:sp>
            <p:nvSpPr>
              <p:cNvPr id="148" name="Freeform 9"/>
              <p:cNvSpPr>
                <a:spLocks/>
              </p:cNvSpPr>
              <p:nvPr/>
            </p:nvSpPr>
            <p:spPr bwMode="auto">
              <a:xfrm>
                <a:off x="3999037" y="1823666"/>
                <a:ext cx="1200150" cy="588962"/>
              </a:xfrm>
              <a:custGeom>
                <a:avLst/>
                <a:gdLst>
                  <a:gd name="T0" fmla="*/ 379 w 756"/>
                  <a:gd name="T1" fmla="*/ 79 h 371"/>
                  <a:gd name="T2" fmla="*/ 162 w 756"/>
                  <a:gd name="T3" fmla="*/ 0 h 371"/>
                  <a:gd name="T4" fmla="*/ 0 w 756"/>
                  <a:gd name="T5" fmla="*/ 233 h 371"/>
                  <a:gd name="T6" fmla="*/ 379 w 756"/>
                  <a:gd name="T7" fmla="*/ 371 h 371"/>
                  <a:gd name="T8" fmla="*/ 756 w 756"/>
                  <a:gd name="T9" fmla="*/ 233 h 371"/>
                  <a:gd name="T10" fmla="*/ 595 w 756"/>
                  <a:gd name="T11" fmla="*/ 0 h 371"/>
                  <a:gd name="T12" fmla="*/ 379 w 756"/>
                  <a:gd name="T13" fmla="*/ 79 h 371"/>
                </a:gdLst>
                <a:ahLst/>
                <a:cxnLst>
                  <a:cxn ang="0">
                    <a:pos x="T0" y="T1"/>
                  </a:cxn>
                  <a:cxn ang="0">
                    <a:pos x="T2" y="T3"/>
                  </a:cxn>
                  <a:cxn ang="0">
                    <a:pos x="T4" y="T5"/>
                  </a:cxn>
                  <a:cxn ang="0">
                    <a:pos x="T6" y="T7"/>
                  </a:cxn>
                  <a:cxn ang="0">
                    <a:pos x="T8" y="T9"/>
                  </a:cxn>
                  <a:cxn ang="0">
                    <a:pos x="T10" y="T11"/>
                  </a:cxn>
                  <a:cxn ang="0">
                    <a:pos x="T12" y="T13"/>
                  </a:cxn>
                </a:cxnLst>
                <a:rect l="0" t="0" r="r" b="b"/>
                <a:pathLst>
                  <a:path w="756" h="371">
                    <a:moveTo>
                      <a:pt x="379" y="79"/>
                    </a:moveTo>
                    <a:lnTo>
                      <a:pt x="162" y="0"/>
                    </a:lnTo>
                    <a:lnTo>
                      <a:pt x="0" y="233"/>
                    </a:lnTo>
                    <a:lnTo>
                      <a:pt x="379" y="371"/>
                    </a:lnTo>
                    <a:lnTo>
                      <a:pt x="756" y="233"/>
                    </a:lnTo>
                    <a:lnTo>
                      <a:pt x="595" y="0"/>
                    </a:lnTo>
                    <a:lnTo>
                      <a:pt x="379" y="79"/>
                    </a:lnTo>
                    <a:close/>
                  </a:path>
                </a:pathLst>
              </a:custGeom>
              <a:gradFill>
                <a:gsLst>
                  <a:gs pos="10000">
                    <a:srgbClr val="16A085"/>
                  </a:gs>
                  <a:gs pos="50000">
                    <a:srgbClr val="16A085">
                      <a:lumMod val="60000"/>
                      <a:lumOff val="40000"/>
                    </a:srgbClr>
                  </a:gs>
                  <a:gs pos="90000">
                    <a:srgbClr val="16A085"/>
                  </a:gs>
                </a:gsLst>
                <a:lin ang="0" scaled="0"/>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kern="0" dirty="0">
                  <a:solidFill>
                    <a:prstClr val="black"/>
                  </a:solidFill>
                  <a:latin typeface="Arial" panose="020B0604020202020204" pitchFamily="34" charset="0"/>
                  <a:cs typeface="Arial" panose="020B0604020202020204" pitchFamily="34" charset="0"/>
                </a:endParaRPr>
              </a:p>
            </p:txBody>
          </p:sp>
          <p:sp>
            <p:nvSpPr>
              <p:cNvPr id="149" name="Freeform 13"/>
              <p:cNvSpPr>
                <a:spLocks/>
              </p:cNvSpPr>
              <p:nvPr/>
            </p:nvSpPr>
            <p:spPr bwMode="auto">
              <a:xfrm>
                <a:off x="4257800" y="1796678"/>
                <a:ext cx="684213" cy="152400"/>
              </a:xfrm>
              <a:custGeom>
                <a:avLst/>
                <a:gdLst>
                  <a:gd name="T0" fmla="*/ 431 w 431"/>
                  <a:gd name="T1" fmla="*/ 17 h 96"/>
                  <a:gd name="T2" fmla="*/ 314 w 431"/>
                  <a:gd name="T3" fmla="*/ 0 h 96"/>
                  <a:gd name="T4" fmla="*/ 216 w 431"/>
                  <a:gd name="T5" fmla="*/ 35 h 96"/>
                  <a:gd name="T6" fmla="*/ 117 w 431"/>
                  <a:gd name="T7" fmla="*/ 0 h 96"/>
                  <a:gd name="T8" fmla="*/ 0 w 431"/>
                  <a:gd name="T9" fmla="*/ 17 h 96"/>
                  <a:gd name="T10" fmla="*/ 216 w 431"/>
                  <a:gd name="T11" fmla="*/ 96 h 96"/>
                  <a:gd name="T12" fmla="*/ 431 w 431"/>
                  <a:gd name="T13" fmla="*/ 17 h 96"/>
                </a:gdLst>
                <a:ahLst/>
                <a:cxnLst>
                  <a:cxn ang="0">
                    <a:pos x="T0" y="T1"/>
                  </a:cxn>
                  <a:cxn ang="0">
                    <a:pos x="T2" y="T3"/>
                  </a:cxn>
                  <a:cxn ang="0">
                    <a:pos x="T4" y="T5"/>
                  </a:cxn>
                  <a:cxn ang="0">
                    <a:pos x="T6" y="T7"/>
                  </a:cxn>
                  <a:cxn ang="0">
                    <a:pos x="T8" y="T9"/>
                  </a:cxn>
                  <a:cxn ang="0">
                    <a:pos x="T10" y="T11"/>
                  </a:cxn>
                  <a:cxn ang="0">
                    <a:pos x="T12" y="T13"/>
                  </a:cxn>
                </a:cxnLst>
                <a:rect l="0" t="0" r="r" b="b"/>
                <a:pathLst>
                  <a:path w="431" h="96">
                    <a:moveTo>
                      <a:pt x="431" y="17"/>
                    </a:moveTo>
                    <a:lnTo>
                      <a:pt x="314" y="0"/>
                    </a:lnTo>
                    <a:lnTo>
                      <a:pt x="216" y="35"/>
                    </a:lnTo>
                    <a:lnTo>
                      <a:pt x="117" y="0"/>
                    </a:lnTo>
                    <a:lnTo>
                      <a:pt x="0" y="17"/>
                    </a:lnTo>
                    <a:lnTo>
                      <a:pt x="216" y="96"/>
                    </a:lnTo>
                    <a:lnTo>
                      <a:pt x="431" y="17"/>
                    </a:lnTo>
                    <a:close/>
                  </a:path>
                </a:pathLst>
              </a:custGeom>
              <a:solidFill>
                <a:sysClr val="windowText" lastClr="00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50" name="Freeform 20"/>
              <p:cNvSpPr>
                <a:spLocks/>
              </p:cNvSpPr>
              <p:nvPr/>
            </p:nvSpPr>
            <p:spPr bwMode="auto">
              <a:xfrm>
                <a:off x="4600700" y="1823666"/>
                <a:ext cx="598488" cy="588962"/>
              </a:xfrm>
              <a:custGeom>
                <a:avLst/>
                <a:gdLst>
                  <a:gd name="T0" fmla="*/ 0 w 377"/>
                  <a:gd name="T1" fmla="*/ 371 h 371"/>
                  <a:gd name="T2" fmla="*/ 377 w 377"/>
                  <a:gd name="T3" fmla="*/ 233 h 371"/>
                  <a:gd name="T4" fmla="*/ 216 w 377"/>
                  <a:gd name="T5" fmla="*/ 0 h 371"/>
                  <a:gd name="T6" fmla="*/ 0 w 377"/>
                  <a:gd name="T7" fmla="*/ 79 h 371"/>
                  <a:gd name="T8" fmla="*/ 0 w 377"/>
                  <a:gd name="T9" fmla="*/ 371 h 371"/>
                </a:gdLst>
                <a:ahLst/>
                <a:cxnLst>
                  <a:cxn ang="0">
                    <a:pos x="T0" y="T1"/>
                  </a:cxn>
                  <a:cxn ang="0">
                    <a:pos x="T2" y="T3"/>
                  </a:cxn>
                  <a:cxn ang="0">
                    <a:pos x="T4" y="T5"/>
                  </a:cxn>
                  <a:cxn ang="0">
                    <a:pos x="T6" y="T7"/>
                  </a:cxn>
                  <a:cxn ang="0">
                    <a:pos x="T8" y="T9"/>
                  </a:cxn>
                </a:cxnLst>
                <a:rect l="0" t="0" r="r" b="b"/>
                <a:pathLst>
                  <a:path w="377" h="371">
                    <a:moveTo>
                      <a:pt x="0" y="371"/>
                    </a:moveTo>
                    <a:lnTo>
                      <a:pt x="377" y="233"/>
                    </a:lnTo>
                    <a:lnTo>
                      <a:pt x="216" y="0"/>
                    </a:lnTo>
                    <a:lnTo>
                      <a:pt x="0" y="79"/>
                    </a:lnTo>
                    <a:lnTo>
                      <a:pt x="0" y="371"/>
                    </a:lnTo>
                    <a:close/>
                  </a:path>
                </a:pathLst>
              </a:custGeom>
              <a:solidFill>
                <a:sysClr val="windowText" lastClr="000000">
                  <a:alpha val="20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156" name="Group 155"/>
            <p:cNvGrpSpPr/>
            <p:nvPr/>
          </p:nvGrpSpPr>
          <p:grpSpPr>
            <a:xfrm>
              <a:off x="3797952" y="2917026"/>
              <a:ext cx="1781175" cy="722311"/>
              <a:chOff x="3708525" y="2249115"/>
              <a:chExt cx="1781175" cy="722311"/>
            </a:xfrm>
          </p:grpSpPr>
          <p:sp>
            <p:nvSpPr>
              <p:cNvPr id="157" name="Freeform 11"/>
              <p:cNvSpPr>
                <a:spLocks/>
              </p:cNvSpPr>
              <p:nvPr/>
            </p:nvSpPr>
            <p:spPr bwMode="auto">
              <a:xfrm>
                <a:off x="3708525" y="2276102"/>
                <a:ext cx="1781175" cy="695324"/>
              </a:xfrm>
              <a:custGeom>
                <a:avLst/>
                <a:gdLst>
                  <a:gd name="T0" fmla="*/ 161 w 1122"/>
                  <a:gd name="T1" fmla="*/ 0 h 438"/>
                  <a:gd name="T2" fmla="*/ 0 w 1122"/>
                  <a:gd name="T3" fmla="*/ 234 h 438"/>
                  <a:gd name="T4" fmla="*/ 562 w 1122"/>
                  <a:gd name="T5" fmla="*/ 438 h 438"/>
                  <a:gd name="T6" fmla="*/ 1122 w 1122"/>
                  <a:gd name="T7" fmla="*/ 234 h 438"/>
                  <a:gd name="T8" fmla="*/ 961 w 1122"/>
                  <a:gd name="T9" fmla="*/ 0 h 438"/>
                  <a:gd name="T10" fmla="*/ 562 w 1122"/>
                  <a:gd name="T11" fmla="*/ 146 h 438"/>
                  <a:gd name="T12" fmla="*/ 161 w 1122"/>
                  <a:gd name="T13" fmla="*/ 0 h 438"/>
                </a:gdLst>
                <a:ahLst/>
                <a:cxnLst>
                  <a:cxn ang="0">
                    <a:pos x="T0" y="T1"/>
                  </a:cxn>
                  <a:cxn ang="0">
                    <a:pos x="T2" y="T3"/>
                  </a:cxn>
                  <a:cxn ang="0">
                    <a:pos x="T4" y="T5"/>
                  </a:cxn>
                  <a:cxn ang="0">
                    <a:pos x="T6" y="T7"/>
                  </a:cxn>
                  <a:cxn ang="0">
                    <a:pos x="T8" y="T9"/>
                  </a:cxn>
                  <a:cxn ang="0">
                    <a:pos x="T10" y="T11"/>
                  </a:cxn>
                  <a:cxn ang="0">
                    <a:pos x="T12" y="T13"/>
                  </a:cxn>
                </a:cxnLst>
                <a:rect l="0" t="0" r="r" b="b"/>
                <a:pathLst>
                  <a:path w="1122" h="438">
                    <a:moveTo>
                      <a:pt x="161" y="0"/>
                    </a:moveTo>
                    <a:lnTo>
                      <a:pt x="0" y="234"/>
                    </a:lnTo>
                    <a:lnTo>
                      <a:pt x="562" y="438"/>
                    </a:lnTo>
                    <a:lnTo>
                      <a:pt x="1122" y="234"/>
                    </a:lnTo>
                    <a:lnTo>
                      <a:pt x="961" y="0"/>
                    </a:lnTo>
                    <a:lnTo>
                      <a:pt x="562" y="146"/>
                    </a:lnTo>
                    <a:lnTo>
                      <a:pt x="161" y="0"/>
                    </a:lnTo>
                    <a:close/>
                  </a:path>
                </a:pathLst>
              </a:custGeom>
              <a:gradFill>
                <a:gsLst>
                  <a:gs pos="10000">
                    <a:srgbClr val="2980B9"/>
                  </a:gs>
                  <a:gs pos="50000">
                    <a:srgbClr val="2980B9">
                      <a:lumMod val="60000"/>
                      <a:lumOff val="40000"/>
                    </a:srgbClr>
                  </a:gs>
                  <a:gs pos="90000">
                    <a:srgbClr val="2980B9"/>
                  </a:gs>
                </a:gsLst>
                <a:lin ang="0" scaled="0"/>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kern="0" dirty="0">
                  <a:solidFill>
                    <a:prstClr val="black"/>
                  </a:solidFill>
                  <a:latin typeface="Arial" panose="020B0604020202020204" pitchFamily="34" charset="0"/>
                  <a:cs typeface="Arial" panose="020B0604020202020204" pitchFamily="34" charset="0"/>
                </a:endParaRPr>
              </a:p>
            </p:txBody>
          </p:sp>
          <p:sp>
            <p:nvSpPr>
              <p:cNvPr id="158" name="Freeform 15"/>
              <p:cNvSpPr>
                <a:spLocks/>
              </p:cNvSpPr>
              <p:nvPr/>
            </p:nvSpPr>
            <p:spPr bwMode="auto">
              <a:xfrm>
                <a:off x="3965700" y="2249115"/>
                <a:ext cx="1268413" cy="258763"/>
              </a:xfrm>
              <a:custGeom>
                <a:avLst/>
                <a:gdLst>
                  <a:gd name="T0" fmla="*/ 799 w 799"/>
                  <a:gd name="T1" fmla="*/ 17 h 163"/>
                  <a:gd name="T2" fmla="*/ 681 w 799"/>
                  <a:gd name="T3" fmla="*/ 0 h 163"/>
                  <a:gd name="T4" fmla="*/ 400 w 799"/>
                  <a:gd name="T5" fmla="*/ 103 h 163"/>
                  <a:gd name="T6" fmla="*/ 118 w 799"/>
                  <a:gd name="T7" fmla="*/ 0 h 163"/>
                  <a:gd name="T8" fmla="*/ 0 w 799"/>
                  <a:gd name="T9" fmla="*/ 17 h 163"/>
                  <a:gd name="T10" fmla="*/ 400 w 799"/>
                  <a:gd name="T11" fmla="*/ 163 h 163"/>
                  <a:gd name="T12" fmla="*/ 799 w 799"/>
                  <a:gd name="T13" fmla="*/ 17 h 163"/>
                </a:gdLst>
                <a:ahLst/>
                <a:cxnLst>
                  <a:cxn ang="0">
                    <a:pos x="T0" y="T1"/>
                  </a:cxn>
                  <a:cxn ang="0">
                    <a:pos x="T2" y="T3"/>
                  </a:cxn>
                  <a:cxn ang="0">
                    <a:pos x="T4" y="T5"/>
                  </a:cxn>
                  <a:cxn ang="0">
                    <a:pos x="T6" y="T7"/>
                  </a:cxn>
                  <a:cxn ang="0">
                    <a:pos x="T8" y="T9"/>
                  </a:cxn>
                  <a:cxn ang="0">
                    <a:pos x="T10" y="T11"/>
                  </a:cxn>
                  <a:cxn ang="0">
                    <a:pos x="T12" y="T13"/>
                  </a:cxn>
                </a:cxnLst>
                <a:rect l="0" t="0" r="r" b="b"/>
                <a:pathLst>
                  <a:path w="799" h="163">
                    <a:moveTo>
                      <a:pt x="799" y="17"/>
                    </a:moveTo>
                    <a:lnTo>
                      <a:pt x="681" y="0"/>
                    </a:lnTo>
                    <a:lnTo>
                      <a:pt x="400" y="103"/>
                    </a:lnTo>
                    <a:lnTo>
                      <a:pt x="118" y="0"/>
                    </a:lnTo>
                    <a:lnTo>
                      <a:pt x="0" y="17"/>
                    </a:lnTo>
                    <a:lnTo>
                      <a:pt x="400" y="163"/>
                    </a:lnTo>
                    <a:lnTo>
                      <a:pt x="799" y="17"/>
                    </a:lnTo>
                    <a:close/>
                  </a:path>
                </a:pathLst>
              </a:custGeom>
              <a:solidFill>
                <a:sysClr val="windowText" lastClr="00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59" name="Freeform 22"/>
              <p:cNvSpPr>
                <a:spLocks/>
              </p:cNvSpPr>
              <p:nvPr/>
            </p:nvSpPr>
            <p:spPr bwMode="auto">
              <a:xfrm>
                <a:off x="4600700" y="2276102"/>
                <a:ext cx="889000" cy="695324"/>
              </a:xfrm>
              <a:custGeom>
                <a:avLst/>
                <a:gdLst>
                  <a:gd name="T0" fmla="*/ 0 w 560"/>
                  <a:gd name="T1" fmla="*/ 438 h 438"/>
                  <a:gd name="T2" fmla="*/ 560 w 560"/>
                  <a:gd name="T3" fmla="*/ 234 h 438"/>
                  <a:gd name="T4" fmla="*/ 399 w 560"/>
                  <a:gd name="T5" fmla="*/ 0 h 438"/>
                  <a:gd name="T6" fmla="*/ 0 w 560"/>
                  <a:gd name="T7" fmla="*/ 146 h 438"/>
                  <a:gd name="T8" fmla="*/ 0 w 560"/>
                  <a:gd name="T9" fmla="*/ 438 h 438"/>
                </a:gdLst>
                <a:ahLst/>
                <a:cxnLst>
                  <a:cxn ang="0">
                    <a:pos x="T0" y="T1"/>
                  </a:cxn>
                  <a:cxn ang="0">
                    <a:pos x="T2" y="T3"/>
                  </a:cxn>
                  <a:cxn ang="0">
                    <a:pos x="T4" y="T5"/>
                  </a:cxn>
                  <a:cxn ang="0">
                    <a:pos x="T6" y="T7"/>
                  </a:cxn>
                  <a:cxn ang="0">
                    <a:pos x="T8" y="T9"/>
                  </a:cxn>
                </a:cxnLst>
                <a:rect l="0" t="0" r="r" b="b"/>
                <a:pathLst>
                  <a:path w="560" h="438">
                    <a:moveTo>
                      <a:pt x="0" y="438"/>
                    </a:moveTo>
                    <a:lnTo>
                      <a:pt x="560" y="234"/>
                    </a:lnTo>
                    <a:lnTo>
                      <a:pt x="399" y="0"/>
                    </a:lnTo>
                    <a:lnTo>
                      <a:pt x="0" y="146"/>
                    </a:lnTo>
                    <a:lnTo>
                      <a:pt x="0" y="438"/>
                    </a:lnTo>
                    <a:close/>
                  </a:path>
                </a:pathLst>
              </a:custGeom>
              <a:solidFill>
                <a:sysClr val="windowText" lastClr="000000">
                  <a:alpha val="20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grpSp>
      </p:grpSp>
      <p:sp>
        <p:nvSpPr>
          <p:cNvPr id="160" name="TextBox 159"/>
          <p:cNvSpPr txBox="1"/>
          <p:nvPr/>
        </p:nvSpPr>
        <p:spPr>
          <a:xfrm>
            <a:off x="679812" y="5446965"/>
            <a:ext cx="7784377" cy="461665"/>
          </a:xfrm>
          <a:prstGeom prst="rect">
            <a:avLst/>
          </a:prstGeom>
          <a:noFill/>
        </p:spPr>
        <p:txBody>
          <a:bodyPr wrap="square" rtlCol="0">
            <a:spAutoFit/>
          </a:bodyPr>
          <a:lstStyle/>
          <a:p>
            <a:pPr algn="ctr" fontAlgn="auto">
              <a:lnSpc>
                <a:spcPct val="120000"/>
              </a:lnSpc>
              <a:spcBef>
                <a:spcPts val="0"/>
              </a:spcBef>
              <a:spcAft>
                <a:spcPts val="0"/>
              </a:spcAft>
            </a:pPr>
            <a:r>
              <a:rPr lang="en-US" sz="1000" dirty="0" smtClean="0">
                <a:solidFill>
                  <a:srgbClr val="000066"/>
                </a:solidFill>
                <a:latin typeface="Arial" panose="020B0604020202020204" pitchFamily="34" charset="0"/>
                <a:cs typeface="Arial" panose="020B0604020202020204" pitchFamily="34" charset="0"/>
              </a:rPr>
              <a:t>There are three market segments within the decommissioning industry, each segment has different requirements, contracting strategies and activity volumes.</a:t>
            </a:r>
            <a:endParaRPr lang="en-US" sz="1000" dirty="0">
              <a:solidFill>
                <a:srgbClr val="000066"/>
              </a:solidFill>
              <a:latin typeface="Arial" panose="020B0604020202020204" pitchFamily="34" charset="0"/>
              <a:cs typeface="Arial" panose="020B0604020202020204" pitchFamily="34" charset="0"/>
            </a:endParaRPr>
          </a:p>
        </p:txBody>
      </p:sp>
      <p:grpSp>
        <p:nvGrpSpPr>
          <p:cNvPr id="164" name="Group 163"/>
          <p:cNvGrpSpPr/>
          <p:nvPr/>
        </p:nvGrpSpPr>
        <p:grpSpPr>
          <a:xfrm rot="20390855">
            <a:off x="3574952" y="4493226"/>
            <a:ext cx="1173108" cy="63685"/>
            <a:chOff x="2356036" y="2500832"/>
            <a:chExt cx="1572716" cy="47314"/>
          </a:xfrm>
        </p:grpSpPr>
        <p:sp>
          <p:nvSpPr>
            <p:cNvPr id="165" name="Oval 164"/>
            <p:cNvSpPr/>
            <p:nvPr/>
          </p:nvSpPr>
          <p:spPr>
            <a:xfrm>
              <a:off x="3881438" y="2500832"/>
              <a:ext cx="47314" cy="47314"/>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p:txBody>
        </p:sp>
        <p:cxnSp>
          <p:nvCxnSpPr>
            <p:cNvPr id="166" name="Straight Connector 165"/>
            <p:cNvCxnSpPr>
              <a:stCxn id="165" idx="2"/>
            </p:cNvCxnSpPr>
            <p:nvPr/>
          </p:nvCxnSpPr>
          <p:spPr>
            <a:xfrm flipH="1">
              <a:off x="2356036" y="2524489"/>
              <a:ext cx="1525402" cy="0"/>
            </a:xfrm>
            <a:prstGeom prst="line">
              <a:avLst/>
            </a:prstGeom>
            <a:noFill/>
            <a:ln w="6350" cap="flat" cmpd="sng" algn="ctr">
              <a:solidFill>
                <a:srgbClr val="95A5A6">
                  <a:lumMod val="75000"/>
                </a:srgbClr>
              </a:solidFill>
              <a:prstDash val="dash"/>
            </a:ln>
            <a:effectLst/>
          </p:spPr>
        </p:cxnSp>
      </p:grpSp>
      <p:grpSp>
        <p:nvGrpSpPr>
          <p:cNvPr id="167" name="Group 166"/>
          <p:cNvGrpSpPr/>
          <p:nvPr/>
        </p:nvGrpSpPr>
        <p:grpSpPr>
          <a:xfrm>
            <a:off x="3327419" y="3337630"/>
            <a:ext cx="1391582" cy="63685"/>
            <a:chOff x="2356036" y="2017741"/>
            <a:chExt cx="1865611" cy="47314"/>
          </a:xfrm>
        </p:grpSpPr>
        <p:sp>
          <p:nvSpPr>
            <p:cNvPr id="168" name="Oval 167"/>
            <p:cNvSpPr/>
            <p:nvPr/>
          </p:nvSpPr>
          <p:spPr>
            <a:xfrm>
              <a:off x="4174333" y="2017741"/>
              <a:ext cx="47314" cy="47314"/>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p:txBody>
        </p:sp>
        <p:cxnSp>
          <p:nvCxnSpPr>
            <p:cNvPr id="169" name="Straight Connector 168"/>
            <p:cNvCxnSpPr>
              <a:stCxn id="168" idx="2"/>
            </p:cNvCxnSpPr>
            <p:nvPr/>
          </p:nvCxnSpPr>
          <p:spPr>
            <a:xfrm flipH="1">
              <a:off x="2356036" y="2041398"/>
              <a:ext cx="1818297" cy="0"/>
            </a:xfrm>
            <a:prstGeom prst="line">
              <a:avLst/>
            </a:prstGeom>
            <a:noFill/>
            <a:ln w="6350" cap="flat" cmpd="sng" algn="ctr">
              <a:solidFill>
                <a:srgbClr val="95A5A6">
                  <a:lumMod val="75000"/>
                </a:srgbClr>
              </a:solidFill>
              <a:prstDash val="dash"/>
            </a:ln>
            <a:effectLst/>
          </p:spPr>
        </p:cxnSp>
      </p:grpSp>
      <p:grpSp>
        <p:nvGrpSpPr>
          <p:cNvPr id="170" name="Group 169"/>
          <p:cNvGrpSpPr/>
          <p:nvPr/>
        </p:nvGrpSpPr>
        <p:grpSpPr>
          <a:xfrm rot="1106125">
            <a:off x="3425134" y="2193095"/>
            <a:ext cx="1590514" cy="63685"/>
            <a:chOff x="2356036" y="1542041"/>
            <a:chExt cx="2132307" cy="47314"/>
          </a:xfrm>
        </p:grpSpPr>
        <p:sp>
          <p:nvSpPr>
            <p:cNvPr id="171" name="Oval 170"/>
            <p:cNvSpPr/>
            <p:nvPr/>
          </p:nvSpPr>
          <p:spPr>
            <a:xfrm>
              <a:off x="4441029" y="1542041"/>
              <a:ext cx="47314" cy="47314"/>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p:txBody>
        </p:sp>
        <p:cxnSp>
          <p:nvCxnSpPr>
            <p:cNvPr id="172" name="Straight Connector 171"/>
            <p:cNvCxnSpPr>
              <a:stCxn id="171" idx="2"/>
            </p:cNvCxnSpPr>
            <p:nvPr/>
          </p:nvCxnSpPr>
          <p:spPr>
            <a:xfrm flipH="1">
              <a:off x="2356036" y="1565698"/>
              <a:ext cx="2084993" cy="0"/>
            </a:xfrm>
            <a:prstGeom prst="line">
              <a:avLst/>
            </a:prstGeom>
            <a:noFill/>
            <a:ln w="6350" cap="flat" cmpd="sng" algn="ctr">
              <a:solidFill>
                <a:srgbClr val="95A5A6">
                  <a:lumMod val="75000"/>
                </a:srgbClr>
              </a:solidFill>
              <a:prstDash val="dash"/>
            </a:ln>
            <a:effectLst/>
          </p:spPr>
        </p:cxnSp>
      </p:grpSp>
      <p:grpSp>
        <p:nvGrpSpPr>
          <p:cNvPr id="173" name="Group 172"/>
          <p:cNvGrpSpPr/>
          <p:nvPr/>
        </p:nvGrpSpPr>
        <p:grpSpPr>
          <a:xfrm>
            <a:off x="7307380" y="3402769"/>
            <a:ext cx="1513092" cy="1610407"/>
            <a:chOff x="6536144" y="2015444"/>
            <a:chExt cx="1513092" cy="1610407"/>
          </a:xfrm>
        </p:grpSpPr>
        <p:pic>
          <p:nvPicPr>
            <p:cNvPr id="174" name="Picture 1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8680" y="3446037"/>
              <a:ext cx="1215359" cy="179814"/>
            </a:xfrm>
            <a:prstGeom prst="rect">
              <a:avLst/>
            </a:prstGeom>
          </p:spPr>
        </p:pic>
        <p:grpSp>
          <p:nvGrpSpPr>
            <p:cNvPr id="175" name="Group 174"/>
            <p:cNvGrpSpPr/>
            <p:nvPr/>
          </p:nvGrpSpPr>
          <p:grpSpPr>
            <a:xfrm>
              <a:off x="6536144" y="2015444"/>
              <a:ext cx="1513092" cy="1513092"/>
              <a:chOff x="6562725" y="1234598"/>
              <a:chExt cx="1257300" cy="1257300"/>
            </a:xfrm>
          </p:grpSpPr>
          <p:sp>
            <p:nvSpPr>
              <p:cNvPr id="178" name="Oval 177"/>
              <p:cNvSpPr/>
              <p:nvPr/>
            </p:nvSpPr>
            <p:spPr>
              <a:xfrm>
                <a:off x="6562725" y="1234598"/>
                <a:ext cx="1257300" cy="1257300"/>
              </a:xfrm>
              <a:prstGeom prst="ellipse">
                <a:avLst/>
              </a:prstGeom>
              <a:solidFill>
                <a:sysClr val="window" lastClr="FFFFFF"/>
              </a:solidFill>
              <a:ln w="19050" cap="rnd" cmpd="sng" algn="ctr">
                <a:solidFill>
                  <a:srgbClr val="16A085"/>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79" name="Oval 178"/>
              <p:cNvSpPr/>
              <p:nvPr/>
            </p:nvSpPr>
            <p:spPr>
              <a:xfrm>
                <a:off x="6650276" y="1322149"/>
                <a:ext cx="1082198" cy="1082198"/>
              </a:xfrm>
              <a:prstGeom prst="ellipse">
                <a:avLst/>
              </a:prstGeom>
              <a:solidFill>
                <a:srgbClr val="2980B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p:txBody>
          </p:sp>
        </p:grpSp>
        <p:sp>
          <p:nvSpPr>
            <p:cNvPr id="176" name="Rectangle 22"/>
            <p:cNvSpPr>
              <a:spLocks noChangeArrowheads="1"/>
            </p:cNvSpPr>
            <p:nvPr/>
          </p:nvSpPr>
          <p:spPr bwMode="auto">
            <a:xfrm>
              <a:off x="6984112" y="2285600"/>
              <a:ext cx="6171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47%</a:t>
              </a:r>
              <a:endParaRPr kumimoji="0" lang="en-US" sz="105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77" name="TextBox 176"/>
            <p:cNvSpPr txBox="1"/>
            <p:nvPr/>
          </p:nvSpPr>
          <p:spPr>
            <a:xfrm>
              <a:off x="6636517" y="2623457"/>
              <a:ext cx="1312346" cy="535531"/>
            </a:xfrm>
            <a:prstGeom prst="rect">
              <a:avLst/>
            </a:prstGeom>
            <a:noFill/>
          </p:spPr>
          <p:txBody>
            <a:bodyPr wrap="square" rtlCol="0">
              <a:sp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Umbilical's, Mattresses,</a:t>
              </a:r>
              <a:r>
                <a:rPr kumimoji="0" lang="en-US" sz="800" b="0" i="0" u="none" strike="noStrike" kern="0" cap="none" spc="0" normalizeH="0" noProof="0" dirty="0" smtClean="0">
                  <a:ln>
                    <a:noFill/>
                  </a:ln>
                  <a:solidFill>
                    <a:prstClr val="white"/>
                  </a:solidFill>
                  <a:effectLst/>
                  <a:uLnTx/>
                  <a:uFillTx/>
                  <a:latin typeface="Arial" panose="020B0604020202020204" pitchFamily="34" charset="0"/>
                  <a:cs typeface="Arial" panose="020B0604020202020204" pitchFamily="34" charset="0"/>
                </a:rPr>
                <a:t> Wellheads, Buoys </a:t>
              </a:r>
            </a:p>
            <a:p>
              <a:pPr marL="0" marR="0" lvl="0" indent="0" algn="ctr" defTabSz="914400" eaLnBrk="1" fontAlgn="auto" latinLnBrk="0" hangingPunct="1">
                <a:lnSpc>
                  <a:spcPct val="120000"/>
                </a:lnSpc>
                <a:spcBef>
                  <a:spcPts val="0"/>
                </a:spcBef>
                <a:spcAft>
                  <a:spcPts val="0"/>
                </a:spcAft>
                <a:buClrTx/>
                <a:buSzTx/>
                <a:buFontTx/>
                <a:buNone/>
                <a:tabLst/>
                <a:defRPr/>
              </a:pPr>
              <a:r>
                <a:rPr kumimoji="0" lang="en-US" sz="800" b="0" i="0" u="none" strike="noStrike" kern="0" cap="none" spc="0" normalizeH="0" noProof="0" dirty="0" smtClean="0">
                  <a:ln>
                    <a:noFill/>
                  </a:ln>
                  <a:solidFill>
                    <a:prstClr val="white"/>
                  </a:solidFill>
                  <a:effectLst/>
                  <a:uLnTx/>
                  <a:uFillTx/>
                  <a:latin typeface="Arial" panose="020B0604020202020204" pitchFamily="34" charset="0"/>
                  <a:cs typeface="Arial" panose="020B0604020202020204" pitchFamily="34" charset="0"/>
                </a:rPr>
                <a:t>&amp; X-mas Trees </a:t>
              </a:r>
              <a:r>
                <a:rPr kumimoji="0" lang="en-US" sz="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 </a:t>
              </a:r>
            </a:p>
          </p:txBody>
        </p:sp>
      </p:grpSp>
      <p:grpSp>
        <p:nvGrpSpPr>
          <p:cNvPr id="180" name="Group 179"/>
          <p:cNvGrpSpPr/>
          <p:nvPr/>
        </p:nvGrpSpPr>
        <p:grpSpPr>
          <a:xfrm>
            <a:off x="6264188" y="2519292"/>
            <a:ext cx="1257300" cy="1341756"/>
            <a:chOff x="5585966" y="1116329"/>
            <a:chExt cx="1257300" cy="1341756"/>
          </a:xfrm>
        </p:grpSpPr>
        <p:pic>
          <p:nvPicPr>
            <p:cNvPr id="181" name="Picture 18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8550" y="2309479"/>
              <a:ext cx="1004429" cy="148606"/>
            </a:xfrm>
            <a:prstGeom prst="rect">
              <a:avLst/>
            </a:prstGeom>
          </p:spPr>
        </p:pic>
        <p:grpSp>
          <p:nvGrpSpPr>
            <p:cNvPr id="182" name="Group 181"/>
            <p:cNvGrpSpPr/>
            <p:nvPr/>
          </p:nvGrpSpPr>
          <p:grpSpPr>
            <a:xfrm>
              <a:off x="5585966" y="1116329"/>
              <a:ext cx="1257300" cy="1257300"/>
              <a:chOff x="6562725" y="1234598"/>
              <a:chExt cx="1257300" cy="1257300"/>
            </a:xfrm>
          </p:grpSpPr>
          <p:sp>
            <p:nvSpPr>
              <p:cNvPr id="185" name="Oval 184"/>
              <p:cNvSpPr/>
              <p:nvPr/>
            </p:nvSpPr>
            <p:spPr>
              <a:xfrm>
                <a:off x="6562725" y="1234598"/>
                <a:ext cx="1257300" cy="1257300"/>
              </a:xfrm>
              <a:prstGeom prst="ellipse">
                <a:avLst/>
              </a:prstGeom>
              <a:solidFill>
                <a:sysClr val="window" lastClr="FFFFFF"/>
              </a:solidFill>
              <a:ln w="19050" cap="rnd" cmpd="sng" algn="ctr">
                <a:solidFill>
                  <a:srgbClr val="2980B9"/>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86" name="Oval 185"/>
              <p:cNvSpPr/>
              <p:nvPr/>
            </p:nvSpPr>
            <p:spPr>
              <a:xfrm>
                <a:off x="6650276" y="1322149"/>
                <a:ext cx="1082198" cy="1082198"/>
              </a:xfrm>
              <a:prstGeom prst="ellipse">
                <a:avLst/>
              </a:prstGeom>
              <a:solidFill>
                <a:srgbClr val="16A08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grpSp>
        <p:sp>
          <p:nvSpPr>
            <p:cNvPr id="183" name="Rectangle 22"/>
            <p:cNvSpPr>
              <a:spLocks noChangeArrowheads="1"/>
            </p:cNvSpPr>
            <p:nvPr/>
          </p:nvSpPr>
          <p:spPr bwMode="auto">
            <a:xfrm>
              <a:off x="5980702" y="1339043"/>
              <a:ext cx="5129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39%</a:t>
              </a:r>
            </a:p>
          </p:txBody>
        </p:sp>
        <p:sp>
          <p:nvSpPr>
            <p:cNvPr id="184" name="TextBox 183"/>
            <p:cNvSpPr txBox="1"/>
            <p:nvPr/>
          </p:nvSpPr>
          <p:spPr>
            <a:xfrm>
              <a:off x="5661424" y="1616562"/>
              <a:ext cx="1084584" cy="462306"/>
            </a:xfrm>
            <a:prstGeom prst="rect">
              <a:avLst/>
            </a:prstGeom>
            <a:noFill/>
          </p:spPr>
          <p:txBody>
            <a:bodyPr wrap="square" rtlCol="0">
              <a:sp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en-US" sz="105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Platforms</a:t>
              </a:r>
              <a:r>
                <a:rPr kumimoji="0" lang="en-US" sz="1050" i="0" u="none" strike="noStrike" kern="0" cap="none" spc="0" normalizeH="0" noProof="0" dirty="0" smtClean="0">
                  <a:ln>
                    <a:noFill/>
                  </a:ln>
                  <a:solidFill>
                    <a:prstClr val="white"/>
                  </a:solidFill>
                  <a:effectLst/>
                  <a:uLnTx/>
                  <a:uFillTx/>
                  <a:latin typeface="Arial" panose="020B0604020202020204" pitchFamily="34" charset="0"/>
                  <a:cs typeface="Arial" panose="020B0604020202020204" pitchFamily="34" charset="0"/>
                </a:rPr>
                <a:t> &amp; Jackets</a:t>
              </a:r>
              <a:endParaRPr kumimoji="0" lang="en-US" sz="105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187" name="Group 186"/>
          <p:cNvGrpSpPr/>
          <p:nvPr/>
        </p:nvGrpSpPr>
        <p:grpSpPr>
          <a:xfrm>
            <a:off x="7589842" y="1808820"/>
            <a:ext cx="913117" cy="953740"/>
            <a:chOff x="6879066" y="1047708"/>
            <a:chExt cx="913117" cy="953740"/>
          </a:xfrm>
        </p:grpSpPr>
        <p:pic>
          <p:nvPicPr>
            <p:cNvPr id="188" name="Picture 18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9066" y="1866352"/>
              <a:ext cx="913117" cy="135096"/>
            </a:xfrm>
            <a:prstGeom prst="rect">
              <a:avLst/>
            </a:prstGeom>
          </p:spPr>
        </p:pic>
        <p:grpSp>
          <p:nvGrpSpPr>
            <p:cNvPr id="189" name="Group 188"/>
            <p:cNvGrpSpPr/>
            <p:nvPr/>
          </p:nvGrpSpPr>
          <p:grpSpPr>
            <a:xfrm>
              <a:off x="6885185" y="1047708"/>
              <a:ext cx="887215" cy="887215"/>
              <a:chOff x="6562725" y="1234598"/>
              <a:chExt cx="1257300" cy="1257300"/>
            </a:xfrm>
          </p:grpSpPr>
          <p:sp>
            <p:nvSpPr>
              <p:cNvPr id="192" name="Oval 191"/>
              <p:cNvSpPr/>
              <p:nvPr/>
            </p:nvSpPr>
            <p:spPr>
              <a:xfrm>
                <a:off x="6562725" y="1234598"/>
                <a:ext cx="1257300" cy="1257300"/>
              </a:xfrm>
              <a:prstGeom prst="ellipse">
                <a:avLst/>
              </a:prstGeom>
              <a:solidFill>
                <a:sysClr val="window" lastClr="FFFFFF"/>
              </a:solidFill>
              <a:ln w="19050" cap="rnd" cmpd="sng" algn="ctr">
                <a:solidFill>
                  <a:srgbClr val="9BBB59"/>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93" name="Oval 192"/>
              <p:cNvSpPr/>
              <p:nvPr/>
            </p:nvSpPr>
            <p:spPr>
              <a:xfrm>
                <a:off x="6650276" y="1322149"/>
                <a:ext cx="1082198" cy="1082198"/>
              </a:xfrm>
              <a:prstGeom prst="ellipse">
                <a:avLst/>
              </a:prstGeom>
              <a:solidFill>
                <a:srgbClr val="9BBB5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p:txBody>
          </p:sp>
        </p:grpSp>
        <p:sp>
          <p:nvSpPr>
            <p:cNvPr id="190" name="Rectangle 22"/>
            <p:cNvSpPr>
              <a:spLocks noChangeArrowheads="1"/>
            </p:cNvSpPr>
            <p:nvPr/>
          </p:nvSpPr>
          <p:spPr bwMode="auto">
            <a:xfrm>
              <a:off x="7137588" y="1199964"/>
              <a:ext cx="38632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14%</a:t>
              </a:r>
            </a:p>
          </p:txBody>
        </p:sp>
        <p:sp>
          <p:nvSpPr>
            <p:cNvPr id="191" name="TextBox 190"/>
            <p:cNvSpPr txBox="1"/>
            <p:nvPr/>
          </p:nvSpPr>
          <p:spPr>
            <a:xfrm>
              <a:off x="6921564" y="1366104"/>
              <a:ext cx="814864" cy="424732"/>
            </a:xfrm>
            <a:prstGeom prst="rect">
              <a:avLst/>
            </a:prstGeom>
            <a:noFill/>
          </p:spPr>
          <p:txBody>
            <a:bodyPr wrap="square" rtlCol="0">
              <a:sp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en-US" sz="6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FPSO’s &amp; Production</a:t>
              </a:r>
              <a:r>
                <a:rPr kumimoji="0" lang="en-US" sz="600" b="0" i="0" u="none" strike="noStrike" kern="0" cap="none" spc="0" normalizeH="0" noProof="0" dirty="0" smtClean="0">
                  <a:ln>
                    <a:noFill/>
                  </a:ln>
                  <a:solidFill>
                    <a:prstClr val="white"/>
                  </a:solidFill>
                  <a:effectLst/>
                  <a:uLnTx/>
                  <a:uFillTx/>
                  <a:latin typeface="Arial" panose="020B0604020202020204" pitchFamily="34" charset="0"/>
                  <a:cs typeface="Arial" panose="020B0604020202020204" pitchFamily="34" charset="0"/>
                </a:rPr>
                <a:t> </a:t>
              </a:r>
            </a:p>
            <a:p>
              <a:pPr marL="0" marR="0" lvl="0" indent="0" algn="ctr" defTabSz="914400" eaLnBrk="1" fontAlgn="auto" latinLnBrk="0" hangingPunct="1">
                <a:lnSpc>
                  <a:spcPct val="120000"/>
                </a:lnSpc>
                <a:spcBef>
                  <a:spcPts val="0"/>
                </a:spcBef>
                <a:spcAft>
                  <a:spcPts val="0"/>
                </a:spcAft>
                <a:buClrTx/>
                <a:buSzTx/>
                <a:buFontTx/>
                <a:buNone/>
                <a:tabLst/>
                <a:defRPr/>
              </a:pPr>
              <a:r>
                <a:rPr kumimoji="0" lang="en-US" sz="600" b="0" i="0" u="none" strike="noStrike" kern="0" cap="none" spc="0" normalizeH="0" noProof="0" dirty="0" smtClean="0">
                  <a:ln>
                    <a:noFill/>
                  </a:ln>
                  <a:solidFill>
                    <a:prstClr val="white"/>
                  </a:solidFill>
                  <a:effectLst/>
                  <a:uLnTx/>
                  <a:uFillTx/>
                  <a:latin typeface="Arial" panose="020B0604020202020204" pitchFamily="34" charset="0"/>
                  <a:cs typeface="Arial" panose="020B0604020202020204" pitchFamily="34" charset="0"/>
                </a:rPr>
                <a:t>Semi-Subs</a:t>
              </a:r>
              <a:endParaRPr kumimoji="0" lang="en-US" sz="6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p:txBody>
        </p:sp>
      </p:grpSp>
      <p:cxnSp>
        <p:nvCxnSpPr>
          <p:cNvPr id="200" name="Straight Connector 199"/>
          <p:cNvCxnSpPr/>
          <p:nvPr/>
        </p:nvCxnSpPr>
        <p:spPr>
          <a:xfrm>
            <a:off x="693889" y="5409220"/>
            <a:ext cx="7756223" cy="0"/>
          </a:xfrm>
          <a:prstGeom prst="line">
            <a:avLst/>
          </a:prstGeom>
          <a:noFill/>
          <a:ln w="3175" cap="flat" cmpd="sng" algn="ctr">
            <a:solidFill>
              <a:srgbClr val="95A5A6"/>
            </a:solidFill>
            <a:prstDash val="solid"/>
          </a:ln>
          <a:effectLst/>
        </p:spPr>
      </p:cxnSp>
      <p:grpSp>
        <p:nvGrpSpPr>
          <p:cNvPr id="202" name="Group 201"/>
          <p:cNvGrpSpPr/>
          <p:nvPr/>
        </p:nvGrpSpPr>
        <p:grpSpPr>
          <a:xfrm>
            <a:off x="2472166" y="3175833"/>
            <a:ext cx="1113588" cy="389498"/>
            <a:chOff x="705829" y="1368321"/>
            <a:chExt cx="1673541" cy="389498"/>
          </a:xfrm>
        </p:grpSpPr>
        <p:sp>
          <p:nvSpPr>
            <p:cNvPr id="203" name="Rounded Rectangle 202"/>
            <p:cNvSpPr/>
            <p:nvPr/>
          </p:nvSpPr>
          <p:spPr>
            <a:xfrm>
              <a:off x="705829" y="1368321"/>
              <a:ext cx="1662112" cy="389498"/>
            </a:xfrm>
            <a:prstGeom prst="roundRect">
              <a:avLst/>
            </a:prstGeom>
            <a:solidFill>
              <a:sysClr val="window" lastClr="FFFFFF"/>
            </a:solidFill>
            <a:ln w="25400" cap="flat" cmpd="sng" algn="ctr">
              <a:solidFill>
                <a:srgbClr val="16A08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204" name="TextBox 203"/>
            <p:cNvSpPr txBox="1"/>
            <p:nvPr/>
          </p:nvSpPr>
          <p:spPr>
            <a:xfrm>
              <a:off x="748324" y="1432360"/>
              <a:ext cx="1631046"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16A085"/>
                  </a:solidFill>
                  <a:effectLst/>
                  <a:uLnTx/>
                  <a:uFillTx/>
                  <a:latin typeface="Arial" panose="020B0604020202020204" pitchFamily="34" charset="0"/>
                  <a:cs typeface="Arial" panose="020B0604020202020204" pitchFamily="34" charset="0"/>
                </a:rPr>
                <a:t>Structures</a:t>
              </a:r>
            </a:p>
          </p:txBody>
        </p:sp>
      </p:grpSp>
      <p:grpSp>
        <p:nvGrpSpPr>
          <p:cNvPr id="205" name="Group 204"/>
          <p:cNvGrpSpPr/>
          <p:nvPr/>
        </p:nvGrpSpPr>
        <p:grpSpPr>
          <a:xfrm>
            <a:off x="2486304" y="4515666"/>
            <a:ext cx="1113588" cy="389498"/>
            <a:chOff x="705829" y="1846649"/>
            <a:chExt cx="1673541" cy="389498"/>
          </a:xfrm>
        </p:grpSpPr>
        <p:sp>
          <p:nvSpPr>
            <p:cNvPr id="206" name="Rounded Rectangle 205"/>
            <p:cNvSpPr/>
            <p:nvPr/>
          </p:nvSpPr>
          <p:spPr>
            <a:xfrm>
              <a:off x="705829" y="1846649"/>
              <a:ext cx="1662112" cy="389498"/>
            </a:xfrm>
            <a:prstGeom prst="roundRect">
              <a:avLst/>
            </a:prstGeom>
            <a:solidFill>
              <a:sysClr val="window" lastClr="FFFFFF"/>
            </a:solidFill>
            <a:ln w="25400" cap="flat" cmpd="sng" algn="ctr">
              <a:solidFill>
                <a:srgbClr val="2980B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207" name="TextBox 206"/>
            <p:cNvSpPr txBox="1"/>
            <p:nvPr/>
          </p:nvSpPr>
          <p:spPr>
            <a:xfrm>
              <a:off x="748324" y="1917918"/>
              <a:ext cx="1631046"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2980B9"/>
                  </a:solidFill>
                  <a:effectLst/>
                  <a:uLnTx/>
                  <a:uFillTx/>
                  <a:latin typeface="Arial" panose="020B0604020202020204" pitchFamily="34" charset="0"/>
                  <a:cs typeface="Arial" panose="020B0604020202020204" pitchFamily="34" charset="0"/>
                </a:rPr>
                <a:t>Subsea</a:t>
              </a:r>
            </a:p>
          </p:txBody>
        </p:sp>
      </p:grpSp>
      <p:grpSp>
        <p:nvGrpSpPr>
          <p:cNvPr id="208" name="Group 207"/>
          <p:cNvGrpSpPr/>
          <p:nvPr/>
        </p:nvGrpSpPr>
        <p:grpSpPr>
          <a:xfrm>
            <a:off x="2462348" y="1736812"/>
            <a:ext cx="1113588" cy="388800"/>
            <a:chOff x="705829" y="2324978"/>
            <a:chExt cx="1673541" cy="389498"/>
          </a:xfrm>
        </p:grpSpPr>
        <p:sp>
          <p:nvSpPr>
            <p:cNvPr id="209" name="Rounded Rectangle 208"/>
            <p:cNvSpPr/>
            <p:nvPr/>
          </p:nvSpPr>
          <p:spPr>
            <a:xfrm>
              <a:off x="705829" y="2324978"/>
              <a:ext cx="1662112" cy="389498"/>
            </a:xfrm>
            <a:prstGeom prst="roundRect">
              <a:avLst/>
            </a:prstGeom>
            <a:solidFill>
              <a:sysClr val="window" lastClr="FFFFFF"/>
            </a:solidFill>
            <a:ln w="25400" cap="flat" cmpd="sng" algn="ctr">
              <a:solidFill>
                <a:srgbClr val="9BBB5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210" name="TextBox 209"/>
            <p:cNvSpPr txBox="1"/>
            <p:nvPr/>
          </p:nvSpPr>
          <p:spPr>
            <a:xfrm>
              <a:off x="748325" y="2399807"/>
              <a:ext cx="1631045" cy="246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9BBB59"/>
                  </a:solidFill>
                  <a:effectLst/>
                  <a:uLnTx/>
                  <a:uFillTx/>
                  <a:latin typeface="Arial" panose="020B0604020202020204" pitchFamily="34" charset="0"/>
                  <a:cs typeface="Arial" panose="020B0604020202020204" pitchFamily="34" charset="0"/>
                </a:rPr>
                <a:t>Floating Assets</a:t>
              </a:r>
            </a:p>
          </p:txBody>
        </p:sp>
      </p:grpSp>
      <p:sp>
        <p:nvSpPr>
          <p:cNvPr id="215" name="Rectangle 214"/>
          <p:cNvSpPr/>
          <p:nvPr/>
        </p:nvSpPr>
        <p:spPr>
          <a:xfrm>
            <a:off x="4051543" y="1225140"/>
            <a:ext cx="1040914" cy="283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Lato" pitchFamily="34" charset="0"/>
            </a:endParaRPr>
          </a:p>
        </p:txBody>
      </p:sp>
      <p:pic>
        <p:nvPicPr>
          <p:cNvPr id="250" name="Picture 249" descr="Image result for fixed platform"/>
          <p:cNvPicPr/>
          <p:nvPr/>
        </p:nvPicPr>
        <p:blipFill>
          <a:blip r:embed="rId5">
            <a:extLst>
              <a:ext uri="{28A0092B-C50C-407E-A947-70E740481C1C}">
                <a14:useLocalDpi xmlns:a14="http://schemas.microsoft.com/office/drawing/2010/main" val="0"/>
              </a:ext>
            </a:extLst>
          </a:blip>
          <a:srcRect/>
          <a:stretch>
            <a:fillRect/>
          </a:stretch>
        </p:blipFill>
        <p:spPr bwMode="auto">
          <a:xfrm>
            <a:off x="683568" y="2672915"/>
            <a:ext cx="1538427" cy="1305903"/>
          </a:xfrm>
          <a:prstGeom prst="rect">
            <a:avLst/>
          </a:prstGeom>
          <a:noFill/>
          <a:ln>
            <a:noFill/>
          </a:ln>
          <a:effectLst>
            <a:softEdge rad="101600"/>
          </a:effectLst>
        </p:spPr>
      </p:pic>
      <p:pic>
        <p:nvPicPr>
          <p:cNvPr id="251" name="Picture 250"/>
          <p:cNvPicPr/>
          <p:nvPr/>
        </p:nvPicPr>
        <p:blipFill>
          <a:blip r:embed="rId6" cstate="print">
            <a:extLst>
              <a:ext uri="{28A0092B-C50C-407E-A947-70E740481C1C}">
                <a14:useLocalDpi xmlns:a14="http://schemas.microsoft.com/office/drawing/2010/main" val="0"/>
              </a:ext>
            </a:extLst>
          </a:blip>
          <a:stretch>
            <a:fillRect/>
          </a:stretch>
        </p:blipFill>
        <p:spPr>
          <a:xfrm>
            <a:off x="683569" y="4123633"/>
            <a:ext cx="1538427" cy="1124703"/>
          </a:xfrm>
          <a:prstGeom prst="rect">
            <a:avLst/>
          </a:prstGeom>
          <a:effectLst>
            <a:softEdge rad="101600"/>
          </a:effec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3568" y="1376772"/>
            <a:ext cx="1538428" cy="1132939"/>
          </a:xfrm>
          <a:prstGeom prst="rect">
            <a:avLst/>
          </a:prstGeom>
          <a:noFill/>
          <a:ln>
            <a:noFill/>
          </a:ln>
          <a:effectLst>
            <a:outerShdw dist="35921" dir="2700000" algn="ctr" rotWithShape="0">
              <a:schemeClr val="bg2"/>
            </a:outerShdw>
            <a:softEdge rad="1016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1" name="Group 60"/>
          <p:cNvGrpSpPr/>
          <p:nvPr/>
        </p:nvGrpSpPr>
        <p:grpSpPr>
          <a:xfrm>
            <a:off x="-11335" y="6356352"/>
            <a:ext cx="4160347" cy="513450"/>
            <a:chOff x="-11335" y="6356352"/>
            <a:chExt cx="4160347" cy="513450"/>
          </a:xfrm>
        </p:grpSpPr>
        <p:sp>
          <p:nvSpPr>
            <p:cNvPr id="62" name="Rectangle 61"/>
            <p:cNvSpPr/>
            <p:nvPr/>
          </p:nvSpPr>
          <p:spPr>
            <a:xfrm>
              <a:off x="-11335" y="6356352"/>
              <a:ext cx="633239" cy="51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p:cNvSpPr/>
            <p:nvPr/>
          </p:nvSpPr>
          <p:spPr>
            <a:xfrm>
              <a:off x="621904" y="6573150"/>
              <a:ext cx="3527108" cy="296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4" name="Picture 63"/>
          <p:cNvPicPr/>
          <p:nvPr/>
        </p:nvPicPr>
        <p:blipFill>
          <a:blip r:embed="rId8"/>
          <a:stretch>
            <a:fillRect/>
          </a:stretch>
        </p:blipFill>
        <p:spPr>
          <a:xfrm>
            <a:off x="15247" y="6309320"/>
            <a:ext cx="633601" cy="534145"/>
          </a:xfrm>
          <a:prstGeom prst="rect">
            <a:avLst/>
          </a:prstGeom>
        </p:spPr>
      </p:pic>
    </p:spTree>
    <p:extLst>
      <p:ext uri="{BB962C8B-B14F-4D97-AF65-F5344CB8AC3E}">
        <p14:creationId xmlns:p14="http://schemas.microsoft.com/office/powerpoint/2010/main" val="771048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Market Scale</a:t>
            </a:r>
            <a:endParaRPr lang="en-GB" dirty="0"/>
          </a:p>
        </p:txBody>
      </p:sp>
      <p:sp>
        <p:nvSpPr>
          <p:cNvPr id="3" name="Slide Number Placeholder 2"/>
          <p:cNvSpPr>
            <a:spLocks noGrp="1"/>
          </p:cNvSpPr>
          <p:nvPr>
            <p:ph type="sldNum" sz="quarter" idx="11"/>
          </p:nvPr>
        </p:nvSpPr>
        <p:spPr/>
        <p:txBody>
          <a:bodyPr/>
          <a:lstStyle/>
          <a:p>
            <a:pPr>
              <a:defRPr/>
            </a:pPr>
            <a:fld id="{0B62ED34-0D7F-47A2-9D44-A804AAFAB212}" type="slidenum">
              <a:rPr lang="en-GB" smtClean="0"/>
              <a:pPr>
                <a:defRPr/>
              </a:pPr>
              <a:t>7</a:t>
            </a:fld>
            <a:endParaRPr lang="en-GB" dirty="0"/>
          </a:p>
        </p:txBody>
      </p:sp>
      <p:graphicFrame>
        <p:nvGraphicFramePr>
          <p:cNvPr id="26" name="Chart 25"/>
          <p:cNvGraphicFramePr/>
          <p:nvPr>
            <p:extLst>
              <p:ext uri="{D42A27DB-BD31-4B8C-83A1-F6EECF244321}">
                <p14:modId xmlns:p14="http://schemas.microsoft.com/office/powerpoint/2010/main" val="3058654468"/>
              </p:ext>
            </p:extLst>
          </p:nvPr>
        </p:nvGraphicFramePr>
        <p:xfrm>
          <a:off x="323528" y="2697785"/>
          <a:ext cx="1861441" cy="1797248"/>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Box 26"/>
          <p:cNvSpPr txBox="1"/>
          <p:nvPr/>
        </p:nvSpPr>
        <p:spPr>
          <a:xfrm>
            <a:off x="665004" y="3242073"/>
            <a:ext cx="1160330" cy="683264"/>
          </a:xfrm>
          <a:prstGeom prst="rect">
            <a:avLst/>
          </a:prstGeom>
          <a:noFill/>
        </p:spPr>
        <p:txBody>
          <a:bodyPr wrap="square" rtlCol="0" anchor="ctr">
            <a:spAutoFit/>
          </a:bodyPr>
          <a:lstStyle/>
          <a:p>
            <a:pPr algn="ctr" fontAlgn="auto">
              <a:lnSpc>
                <a:spcPct val="120000"/>
              </a:lnSpc>
              <a:spcBef>
                <a:spcPts val="0"/>
              </a:spcBef>
              <a:spcAft>
                <a:spcPts val="0"/>
              </a:spcAft>
            </a:pPr>
            <a:r>
              <a:rPr lang="en-US" sz="3200" dirty="0" smtClean="0">
                <a:solidFill>
                  <a:srgbClr val="2C3E50"/>
                </a:solidFill>
                <a:latin typeface="Arial" panose="020B0604020202020204" pitchFamily="34" charset="0"/>
                <a:cs typeface="Arial" panose="020B0604020202020204" pitchFamily="34" charset="0"/>
              </a:rPr>
              <a:t>47%</a:t>
            </a:r>
            <a:endParaRPr lang="en-US" sz="3200" dirty="0">
              <a:solidFill>
                <a:prstClr val="black"/>
              </a:solidFill>
              <a:latin typeface="Arial" panose="020B0604020202020204" pitchFamily="34" charset="0"/>
              <a:cs typeface="Arial" panose="020B0604020202020204" pitchFamily="34" charset="0"/>
            </a:endParaRPr>
          </a:p>
        </p:txBody>
      </p:sp>
      <p:graphicFrame>
        <p:nvGraphicFramePr>
          <p:cNvPr id="28" name="Chart 27"/>
          <p:cNvGraphicFramePr/>
          <p:nvPr>
            <p:extLst>
              <p:ext uri="{D42A27DB-BD31-4B8C-83A1-F6EECF244321}">
                <p14:modId xmlns:p14="http://schemas.microsoft.com/office/powerpoint/2010/main" val="2946001179"/>
              </p:ext>
            </p:extLst>
          </p:nvPr>
        </p:nvGraphicFramePr>
        <p:xfrm>
          <a:off x="2260433" y="2697785"/>
          <a:ext cx="1861441" cy="1797248"/>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Box 28"/>
          <p:cNvSpPr txBox="1"/>
          <p:nvPr/>
        </p:nvSpPr>
        <p:spPr>
          <a:xfrm>
            <a:off x="2601909" y="3269227"/>
            <a:ext cx="1160330" cy="628955"/>
          </a:xfrm>
          <a:prstGeom prst="rect">
            <a:avLst/>
          </a:prstGeom>
          <a:noFill/>
        </p:spPr>
        <p:txBody>
          <a:bodyPr wrap="square" rtlCol="0" anchor="ctr">
            <a:spAutoFit/>
          </a:bodyPr>
          <a:lstStyle/>
          <a:p>
            <a:pPr algn="ctr" fontAlgn="auto">
              <a:lnSpc>
                <a:spcPct val="120000"/>
              </a:lnSpc>
              <a:spcBef>
                <a:spcPts val="0"/>
              </a:spcBef>
              <a:spcAft>
                <a:spcPts val="0"/>
              </a:spcAft>
            </a:pPr>
            <a:r>
              <a:rPr lang="en-US" sz="3200" dirty="0" smtClean="0">
                <a:solidFill>
                  <a:srgbClr val="2C3E50"/>
                </a:solidFill>
                <a:latin typeface="Arial" panose="020B0604020202020204" pitchFamily="34" charset="0"/>
                <a:cs typeface="Arial" panose="020B0604020202020204" pitchFamily="34" charset="0"/>
              </a:rPr>
              <a:t>39%</a:t>
            </a:r>
            <a:endParaRPr lang="en-US" sz="3200" dirty="0">
              <a:solidFill>
                <a:prstClr val="black"/>
              </a:solidFill>
              <a:latin typeface="Arial" panose="020B0604020202020204" pitchFamily="34" charset="0"/>
              <a:cs typeface="Arial" panose="020B0604020202020204" pitchFamily="34" charset="0"/>
            </a:endParaRPr>
          </a:p>
        </p:txBody>
      </p:sp>
      <p:graphicFrame>
        <p:nvGraphicFramePr>
          <p:cNvPr id="30" name="Chart 29"/>
          <p:cNvGraphicFramePr/>
          <p:nvPr>
            <p:extLst>
              <p:ext uri="{D42A27DB-BD31-4B8C-83A1-F6EECF244321}">
                <p14:modId xmlns:p14="http://schemas.microsoft.com/office/powerpoint/2010/main" val="3077585652"/>
              </p:ext>
            </p:extLst>
          </p:nvPr>
        </p:nvGraphicFramePr>
        <p:xfrm>
          <a:off x="4204649" y="2697785"/>
          <a:ext cx="1861441" cy="1797248"/>
        </p:xfrm>
        <a:graphic>
          <a:graphicData uri="http://schemas.openxmlformats.org/drawingml/2006/chart">
            <c:chart xmlns:c="http://schemas.openxmlformats.org/drawingml/2006/chart" xmlns:r="http://schemas.openxmlformats.org/officeDocument/2006/relationships" r:id="rId4"/>
          </a:graphicData>
        </a:graphic>
      </p:graphicFrame>
      <p:sp>
        <p:nvSpPr>
          <p:cNvPr id="31" name="TextBox 30"/>
          <p:cNvSpPr txBox="1"/>
          <p:nvPr/>
        </p:nvSpPr>
        <p:spPr>
          <a:xfrm>
            <a:off x="4546125" y="3269227"/>
            <a:ext cx="1160330" cy="628955"/>
          </a:xfrm>
          <a:prstGeom prst="rect">
            <a:avLst/>
          </a:prstGeom>
          <a:noFill/>
        </p:spPr>
        <p:txBody>
          <a:bodyPr wrap="square" rtlCol="0" anchor="ctr">
            <a:spAutoFit/>
          </a:bodyPr>
          <a:lstStyle/>
          <a:p>
            <a:pPr algn="ctr" fontAlgn="auto">
              <a:lnSpc>
                <a:spcPct val="120000"/>
              </a:lnSpc>
              <a:spcBef>
                <a:spcPts val="0"/>
              </a:spcBef>
              <a:spcAft>
                <a:spcPts val="0"/>
              </a:spcAft>
            </a:pPr>
            <a:r>
              <a:rPr lang="en-US" sz="3200" dirty="0" smtClean="0">
                <a:solidFill>
                  <a:srgbClr val="2C3E50"/>
                </a:solidFill>
                <a:latin typeface="Arial" panose="020B0604020202020204" pitchFamily="34" charset="0"/>
                <a:cs typeface="Arial" panose="020B0604020202020204" pitchFamily="34" charset="0"/>
              </a:rPr>
              <a:t>14%</a:t>
            </a:r>
            <a:endParaRPr lang="en-US" sz="3200" dirty="0">
              <a:solidFill>
                <a:prstClr val="black"/>
              </a:solidFill>
              <a:latin typeface="Arial" panose="020B0604020202020204" pitchFamily="34" charset="0"/>
              <a:cs typeface="Arial" panose="020B0604020202020204" pitchFamily="34" charset="0"/>
            </a:endParaRPr>
          </a:p>
        </p:txBody>
      </p:sp>
      <p:grpSp>
        <p:nvGrpSpPr>
          <p:cNvPr id="37" name="Group 36"/>
          <p:cNvGrpSpPr/>
          <p:nvPr/>
        </p:nvGrpSpPr>
        <p:grpSpPr>
          <a:xfrm>
            <a:off x="2253153" y="4556737"/>
            <a:ext cx="1868722" cy="492443"/>
            <a:chOff x="2609617" y="3079451"/>
            <a:chExt cx="1868722" cy="492443"/>
          </a:xfrm>
        </p:grpSpPr>
        <p:sp>
          <p:nvSpPr>
            <p:cNvPr id="38" name="TextBox 37"/>
            <p:cNvSpPr txBox="1"/>
            <p:nvPr/>
          </p:nvSpPr>
          <p:spPr>
            <a:xfrm>
              <a:off x="2609617" y="3079451"/>
              <a:ext cx="1868722" cy="49244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16A085"/>
                  </a:solidFill>
                  <a:effectLst/>
                  <a:uLnTx/>
                  <a:uFillTx/>
                  <a:latin typeface="Arial" panose="020B0604020202020204" pitchFamily="34" charset="0"/>
                  <a:cs typeface="Arial" panose="020B0604020202020204" pitchFamily="34" charset="0"/>
                </a:rPr>
                <a:t>Structures</a:t>
              </a:r>
              <a:endParaRPr kumimoji="0" lang="en-US" sz="1200" b="0" i="0" u="none" strike="noStrike" kern="0" cap="none" spc="0" normalizeH="0" baseline="0" noProof="0" dirty="0" smtClean="0">
                <a:ln>
                  <a:noFill/>
                </a:ln>
                <a:solidFill>
                  <a:srgbClr val="2C3E50"/>
                </a:solidFill>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2C3E50"/>
                </a:solidFill>
                <a:effectLst/>
                <a:uLnTx/>
                <a:uFillTx/>
                <a:latin typeface="Arial" panose="020B0604020202020204" pitchFamily="34" charset="0"/>
                <a:cs typeface="Arial" panose="020B0604020202020204" pitchFamily="34" charset="0"/>
              </a:endParaRPr>
            </a:p>
          </p:txBody>
        </p:sp>
        <p:cxnSp>
          <p:nvCxnSpPr>
            <p:cNvPr id="39" name="Straight Connector 38"/>
            <p:cNvCxnSpPr/>
            <p:nvPr/>
          </p:nvCxnSpPr>
          <p:spPr>
            <a:xfrm>
              <a:off x="2717868" y="3484353"/>
              <a:ext cx="1652220" cy="0"/>
            </a:xfrm>
            <a:prstGeom prst="line">
              <a:avLst/>
            </a:prstGeom>
            <a:noFill/>
            <a:ln w="9525" cap="flat" cmpd="sng" algn="ctr">
              <a:solidFill>
                <a:srgbClr val="95A5A6"/>
              </a:solidFill>
              <a:prstDash val="solid"/>
            </a:ln>
            <a:effectLst/>
          </p:spPr>
        </p:cxnSp>
      </p:grpSp>
      <p:grpSp>
        <p:nvGrpSpPr>
          <p:cNvPr id="40" name="Group 39"/>
          <p:cNvGrpSpPr/>
          <p:nvPr/>
        </p:nvGrpSpPr>
        <p:grpSpPr>
          <a:xfrm>
            <a:off x="4191929" y="4551511"/>
            <a:ext cx="1868722" cy="461665"/>
            <a:chOff x="4683374" y="3079451"/>
            <a:chExt cx="1868722" cy="461665"/>
          </a:xfrm>
        </p:grpSpPr>
        <p:sp>
          <p:nvSpPr>
            <p:cNvPr id="41" name="TextBox 40"/>
            <p:cNvSpPr txBox="1"/>
            <p:nvPr/>
          </p:nvSpPr>
          <p:spPr>
            <a:xfrm>
              <a:off x="4683374" y="3079451"/>
              <a:ext cx="1868722"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9BBB59"/>
                  </a:solidFill>
                  <a:effectLst/>
                  <a:uLnTx/>
                  <a:uFillTx/>
                  <a:latin typeface="Arial" panose="020B0604020202020204" pitchFamily="34" charset="0"/>
                  <a:cs typeface="Arial" panose="020B0604020202020204" pitchFamily="34" charset="0"/>
                </a:rPr>
                <a:t>Floating Assets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smtClean="0">
                <a:ln>
                  <a:noFill/>
                </a:ln>
                <a:solidFill>
                  <a:srgbClr val="2C3E50"/>
                </a:solidFill>
                <a:effectLst/>
                <a:uLnTx/>
                <a:uFillTx/>
                <a:latin typeface="Arial" panose="020B0604020202020204" pitchFamily="34" charset="0"/>
                <a:cs typeface="Arial" panose="020B0604020202020204" pitchFamily="34" charset="0"/>
              </a:endParaRPr>
            </a:p>
          </p:txBody>
        </p:sp>
        <p:cxnSp>
          <p:nvCxnSpPr>
            <p:cNvPr id="42" name="Straight Connector 41"/>
            <p:cNvCxnSpPr/>
            <p:nvPr/>
          </p:nvCxnSpPr>
          <p:spPr>
            <a:xfrm>
              <a:off x="4807953" y="3484353"/>
              <a:ext cx="1652220" cy="0"/>
            </a:xfrm>
            <a:prstGeom prst="line">
              <a:avLst/>
            </a:prstGeom>
            <a:noFill/>
            <a:ln w="9525" cap="flat" cmpd="sng" algn="ctr">
              <a:solidFill>
                <a:srgbClr val="95A5A6"/>
              </a:solidFill>
              <a:prstDash val="solid"/>
            </a:ln>
            <a:effectLst/>
          </p:spPr>
        </p:cxnSp>
      </p:grpSp>
      <p:grpSp>
        <p:nvGrpSpPr>
          <p:cNvPr id="46" name="Group 45"/>
          <p:cNvGrpSpPr/>
          <p:nvPr/>
        </p:nvGrpSpPr>
        <p:grpSpPr>
          <a:xfrm>
            <a:off x="366470" y="4546865"/>
            <a:ext cx="1868722" cy="646331"/>
            <a:chOff x="2609617" y="3079451"/>
            <a:chExt cx="1868722" cy="646331"/>
          </a:xfrm>
        </p:grpSpPr>
        <p:sp>
          <p:nvSpPr>
            <p:cNvPr id="47" name="TextBox 46"/>
            <p:cNvSpPr txBox="1"/>
            <p:nvPr/>
          </p:nvSpPr>
          <p:spPr>
            <a:xfrm>
              <a:off x="2609617" y="3079451"/>
              <a:ext cx="1868722"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chemeClr val="tx2"/>
                  </a:solidFill>
                  <a:effectLst/>
                  <a:uLnTx/>
                  <a:uFillTx/>
                  <a:latin typeface="Arial" panose="020B0604020202020204" pitchFamily="34" charset="0"/>
                  <a:cs typeface="Arial" panose="020B0604020202020204" pitchFamily="34" charset="0"/>
                </a:rPr>
                <a:t>Subsea</a:t>
              </a:r>
              <a:endParaRPr kumimoji="0" lang="en-US" sz="1200" b="0" i="0" u="none" strike="noStrike" kern="0" cap="none" spc="0" normalizeH="0" baseline="0" noProof="0" dirty="0" smtClean="0">
                <a:ln>
                  <a:noFill/>
                </a:ln>
                <a:solidFill>
                  <a:srgbClr val="2C3E50"/>
                </a:solidFill>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2C3E50"/>
                </a:solidFill>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25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t>
              </a:r>
            </a:p>
          </p:txBody>
        </p:sp>
        <p:cxnSp>
          <p:nvCxnSpPr>
            <p:cNvPr id="48" name="Straight Connector 47"/>
            <p:cNvCxnSpPr/>
            <p:nvPr/>
          </p:nvCxnSpPr>
          <p:spPr>
            <a:xfrm>
              <a:off x="2717868" y="3484353"/>
              <a:ext cx="1652220" cy="0"/>
            </a:xfrm>
            <a:prstGeom prst="line">
              <a:avLst/>
            </a:prstGeom>
            <a:noFill/>
            <a:ln w="9525" cap="flat" cmpd="sng" algn="ctr">
              <a:solidFill>
                <a:srgbClr val="95A5A6"/>
              </a:solidFill>
              <a:prstDash val="solid"/>
            </a:ln>
            <a:effectLst/>
          </p:spPr>
        </p:cxnSp>
      </p:grpSp>
      <p:sp>
        <p:nvSpPr>
          <p:cNvPr id="152" name="TextBox 151"/>
          <p:cNvSpPr txBox="1"/>
          <p:nvPr/>
        </p:nvSpPr>
        <p:spPr>
          <a:xfrm>
            <a:off x="238090" y="1340768"/>
            <a:ext cx="8798406" cy="779316"/>
          </a:xfrm>
          <a:prstGeom prst="rect">
            <a:avLst/>
          </a:prstGeom>
          <a:noFill/>
        </p:spPr>
        <p:txBody>
          <a:bodyPr wrap="square" rtlCol="0">
            <a:spAutoFit/>
          </a:bodyPr>
          <a:lstStyle/>
          <a:p>
            <a:pPr fontAlgn="auto">
              <a:lnSpc>
                <a:spcPct val="114000"/>
              </a:lnSpc>
              <a:spcBef>
                <a:spcPts val="0"/>
              </a:spcBef>
              <a:spcAft>
                <a:spcPts val="0"/>
              </a:spcAft>
            </a:pPr>
            <a:r>
              <a:rPr lang="en-US" sz="1600" dirty="0" smtClean="0">
                <a:solidFill>
                  <a:srgbClr val="95A5A6"/>
                </a:solidFill>
                <a:latin typeface="Arial" panose="020B0604020202020204" pitchFamily="34" charset="0"/>
                <a:cs typeface="Arial" panose="020B0604020202020204" pitchFamily="34" charset="0"/>
              </a:rPr>
              <a:t>Analysis</a:t>
            </a:r>
          </a:p>
          <a:p>
            <a:pPr fontAlgn="auto">
              <a:lnSpc>
                <a:spcPct val="120000"/>
              </a:lnSpc>
              <a:spcBef>
                <a:spcPts val="0"/>
              </a:spcBef>
              <a:spcAft>
                <a:spcPts val="0"/>
              </a:spcAft>
            </a:pPr>
            <a:r>
              <a:rPr lang="en-US" sz="1100" dirty="0" smtClean="0">
                <a:solidFill>
                  <a:srgbClr val="000066"/>
                </a:solidFill>
                <a:latin typeface="Arial" panose="020B0604020202020204" pitchFamily="34" charset="0"/>
                <a:ea typeface="Open Sans Condensed Light" pitchFamily="34" charset="0"/>
                <a:cs typeface="Arial" panose="020B0604020202020204" pitchFamily="34" charset="0"/>
              </a:rPr>
              <a:t>There will be 326 fields sub economic by 2030 with an estimated decommissioning spend of £70 billion of which onshore expenditure could make up £1.44 billion. The Northern North Sea will account for 22%, Central 43% and Southern around 35% of this activity.    </a:t>
            </a:r>
            <a:endParaRPr lang="en-US" sz="1100" dirty="0">
              <a:solidFill>
                <a:srgbClr val="000066"/>
              </a:solidFill>
              <a:latin typeface="Arial" panose="020B0604020202020204" pitchFamily="34" charset="0"/>
              <a:ea typeface="Open Sans Condensed Light" pitchFamily="34" charset="0"/>
              <a:cs typeface="Arial" panose="020B0604020202020204" pitchFamily="34" charset="0"/>
            </a:endParaRPr>
          </a:p>
        </p:txBody>
      </p:sp>
      <p:sp>
        <p:nvSpPr>
          <p:cNvPr id="154" name="Rounded Rectangle 153"/>
          <p:cNvSpPr/>
          <p:nvPr/>
        </p:nvSpPr>
        <p:spPr>
          <a:xfrm>
            <a:off x="6465854" y="2852936"/>
            <a:ext cx="587293" cy="1511928"/>
          </a:xfrm>
          <a:prstGeom prst="roundRect">
            <a:avLst/>
          </a:prstGeom>
          <a:gradFill>
            <a:gsLst>
              <a:gs pos="0">
                <a:srgbClr val="95A5A6">
                  <a:lumMod val="57000"/>
                  <a:lumOff val="43000"/>
                </a:srgbClr>
              </a:gs>
              <a:gs pos="100000">
                <a:sysClr val="window" lastClr="FFFFFF"/>
              </a:gs>
            </a:gsLst>
            <a:lin ang="54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55" name="Rounded Rectangle 154"/>
          <p:cNvSpPr/>
          <p:nvPr/>
        </p:nvSpPr>
        <p:spPr>
          <a:xfrm>
            <a:off x="7318388" y="2852936"/>
            <a:ext cx="586800" cy="1511928"/>
          </a:xfrm>
          <a:prstGeom prst="roundRect">
            <a:avLst/>
          </a:prstGeom>
          <a:gradFill>
            <a:gsLst>
              <a:gs pos="0">
                <a:srgbClr val="95A5A6">
                  <a:lumMod val="57000"/>
                  <a:lumOff val="43000"/>
                </a:srgbClr>
              </a:gs>
              <a:gs pos="48000">
                <a:sysClr val="window" lastClr="FFFFFF"/>
              </a:gs>
            </a:gsLst>
            <a:lin ang="54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56" name="Rounded Rectangle 155"/>
          <p:cNvSpPr/>
          <p:nvPr/>
        </p:nvSpPr>
        <p:spPr>
          <a:xfrm>
            <a:off x="8151580" y="2852936"/>
            <a:ext cx="586800" cy="1511928"/>
          </a:xfrm>
          <a:prstGeom prst="roundRect">
            <a:avLst/>
          </a:prstGeom>
          <a:gradFill>
            <a:gsLst>
              <a:gs pos="0">
                <a:srgbClr val="95A5A6">
                  <a:lumMod val="57000"/>
                  <a:lumOff val="43000"/>
                </a:srgbClr>
              </a:gs>
              <a:gs pos="71000">
                <a:sysClr val="window" lastClr="FFFFFF"/>
              </a:gs>
            </a:gsLst>
            <a:lin ang="54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57" name="Rounded Rectangle 156"/>
          <p:cNvSpPr/>
          <p:nvPr/>
        </p:nvSpPr>
        <p:spPr>
          <a:xfrm>
            <a:off x="6465853" y="4032480"/>
            <a:ext cx="587294" cy="332624"/>
          </a:xfrm>
          <a:prstGeom prst="roundRect">
            <a:avLst/>
          </a:prstGeom>
          <a:solidFill>
            <a:srgbClr val="F39C1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58" name="Rounded Rectangle 157"/>
          <p:cNvSpPr/>
          <p:nvPr/>
        </p:nvSpPr>
        <p:spPr>
          <a:xfrm>
            <a:off x="7318388" y="3717032"/>
            <a:ext cx="586800" cy="650129"/>
          </a:xfrm>
          <a:prstGeom prst="roundRect">
            <a:avLst/>
          </a:prstGeom>
          <a:solidFill>
            <a:srgbClr val="C0392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59" name="Rounded Rectangle 158"/>
          <p:cNvSpPr/>
          <p:nvPr/>
        </p:nvSpPr>
        <p:spPr>
          <a:xfrm>
            <a:off x="8151580" y="3835929"/>
            <a:ext cx="586800" cy="529175"/>
          </a:xfrm>
          <a:prstGeom prst="roundRect">
            <a:avLst/>
          </a:prstGeom>
          <a:solidFill>
            <a:srgbClr val="4B2C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60" name="TextBox 159"/>
          <p:cNvSpPr txBox="1"/>
          <p:nvPr/>
        </p:nvSpPr>
        <p:spPr>
          <a:xfrm>
            <a:off x="7218399" y="5018983"/>
            <a:ext cx="845989"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000066"/>
                </a:solidFill>
                <a:effectLst/>
                <a:uLnTx/>
                <a:uFillTx/>
                <a:latin typeface="Arial" panose="020B0604020202020204" pitchFamily="34" charset="0"/>
                <a:ea typeface="Open Sans Condensed Light" pitchFamily="34" charset="0"/>
                <a:cs typeface="Arial" panose="020B0604020202020204" pitchFamily="34" charset="0"/>
              </a:rPr>
              <a:t>140 Fields</a:t>
            </a:r>
          </a:p>
        </p:txBody>
      </p:sp>
      <p:sp>
        <p:nvSpPr>
          <p:cNvPr id="161" name="TextBox 160"/>
          <p:cNvSpPr txBox="1"/>
          <p:nvPr/>
        </p:nvSpPr>
        <p:spPr>
          <a:xfrm>
            <a:off x="8046368" y="5018983"/>
            <a:ext cx="846112"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000066"/>
                </a:solidFill>
                <a:effectLst/>
                <a:uLnTx/>
                <a:uFillTx/>
                <a:latin typeface="Arial" panose="020B0604020202020204" pitchFamily="34" charset="0"/>
                <a:ea typeface="Open Sans Condensed Light" pitchFamily="34" charset="0"/>
                <a:cs typeface="Arial" panose="020B0604020202020204" pitchFamily="34" charset="0"/>
              </a:rPr>
              <a:t>114 Fields</a:t>
            </a:r>
          </a:p>
        </p:txBody>
      </p:sp>
      <p:sp>
        <p:nvSpPr>
          <p:cNvPr id="162" name="TextBox 161"/>
          <p:cNvSpPr txBox="1"/>
          <p:nvPr/>
        </p:nvSpPr>
        <p:spPr>
          <a:xfrm>
            <a:off x="6305911" y="5018983"/>
            <a:ext cx="845989"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000066"/>
                </a:solidFill>
                <a:effectLst/>
                <a:uLnTx/>
                <a:uFillTx/>
                <a:latin typeface="Arial" panose="020B0604020202020204" pitchFamily="34" charset="0"/>
                <a:ea typeface="Open Sans Condensed Light" pitchFamily="34" charset="0"/>
                <a:cs typeface="Arial" panose="020B0604020202020204" pitchFamily="34" charset="0"/>
              </a:rPr>
              <a:t>72 </a:t>
            </a:r>
            <a:r>
              <a:rPr lang="en-US" sz="1000" b="1" kern="0" dirty="0" smtClean="0">
                <a:solidFill>
                  <a:srgbClr val="000066"/>
                </a:solidFill>
                <a:latin typeface="Arial" panose="020B0604020202020204" pitchFamily="34" charset="0"/>
                <a:ea typeface="Open Sans Condensed Light" pitchFamily="34" charset="0"/>
                <a:cs typeface="Arial" panose="020B0604020202020204" pitchFamily="34" charset="0"/>
              </a:rPr>
              <a:t>Fields</a:t>
            </a:r>
            <a:endParaRPr kumimoji="0" lang="en-US" sz="1000" b="1" i="0" u="none" strike="noStrike" kern="0" cap="none" spc="0" normalizeH="0" baseline="0" noProof="0" dirty="0" smtClean="0">
              <a:ln>
                <a:noFill/>
              </a:ln>
              <a:solidFill>
                <a:srgbClr val="000066"/>
              </a:solidFill>
              <a:effectLst/>
              <a:uLnTx/>
              <a:uFillTx/>
              <a:latin typeface="Arial" panose="020B0604020202020204" pitchFamily="34" charset="0"/>
              <a:ea typeface="Open Sans Condensed Light" pitchFamily="34" charset="0"/>
              <a:cs typeface="Arial" panose="020B0604020202020204" pitchFamily="34" charset="0"/>
            </a:endParaRPr>
          </a:p>
        </p:txBody>
      </p:sp>
      <p:cxnSp>
        <p:nvCxnSpPr>
          <p:cNvPr id="163" name="Straight Connector 162"/>
          <p:cNvCxnSpPr/>
          <p:nvPr/>
        </p:nvCxnSpPr>
        <p:spPr>
          <a:xfrm>
            <a:off x="6217318" y="4955631"/>
            <a:ext cx="2639158" cy="0"/>
          </a:xfrm>
          <a:prstGeom prst="line">
            <a:avLst/>
          </a:prstGeom>
          <a:noFill/>
          <a:ln w="9525" cap="flat" cmpd="sng" algn="ctr">
            <a:solidFill>
              <a:srgbClr val="95A5A6"/>
            </a:solidFill>
            <a:prstDash val="solid"/>
          </a:ln>
          <a:effectLst/>
        </p:spPr>
      </p:cxnSp>
      <p:sp>
        <p:nvSpPr>
          <p:cNvPr id="32" name="TextBox 31"/>
          <p:cNvSpPr txBox="1"/>
          <p:nvPr/>
        </p:nvSpPr>
        <p:spPr>
          <a:xfrm>
            <a:off x="474720" y="2384884"/>
            <a:ext cx="5494007" cy="349583"/>
          </a:xfrm>
          <a:prstGeom prst="rect">
            <a:avLst/>
          </a:prstGeom>
          <a:noFill/>
        </p:spPr>
        <p:txBody>
          <a:bodyPr wrap="square" rtlCol="0">
            <a:spAutoFit/>
          </a:bodyPr>
          <a:lstStyle/>
          <a:p>
            <a:pPr algn="ctr" fontAlgn="auto">
              <a:lnSpc>
                <a:spcPct val="114000"/>
              </a:lnSpc>
              <a:spcBef>
                <a:spcPts val="0"/>
              </a:spcBef>
              <a:spcAft>
                <a:spcPts val="0"/>
              </a:spcAft>
            </a:pPr>
            <a:r>
              <a:rPr lang="en-US" sz="1600" dirty="0" smtClean="0">
                <a:solidFill>
                  <a:srgbClr val="95A5A6"/>
                </a:solidFill>
                <a:latin typeface="Arial" panose="020B0604020202020204" pitchFamily="34" charset="0"/>
                <a:cs typeface="Arial" panose="020B0604020202020204" pitchFamily="34" charset="0"/>
              </a:rPr>
              <a:t>Segment Breakdown</a:t>
            </a:r>
          </a:p>
        </p:txBody>
      </p:sp>
      <p:sp>
        <p:nvSpPr>
          <p:cNvPr id="33" name="TextBox 32"/>
          <p:cNvSpPr txBox="1"/>
          <p:nvPr/>
        </p:nvSpPr>
        <p:spPr>
          <a:xfrm>
            <a:off x="6264188" y="4561383"/>
            <a:ext cx="967008"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39C12"/>
                </a:solidFill>
                <a:effectLst/>
                <a:uLnTx/>
                <a:uFillTx/>
                <a:latin typeface="Arial" panose="020B0604020202020204" pitchFamily="34" charset="0"/>
                <a:cs typeface="Arial" panose="020B0604020202020204" pitchFamily="34" charset="0"/>
              </a:rPr>
              <a:t>Northern</a:t>
            </a:r>
          </a:p>
        </p:txBody>
      </p:sp>
      <p:sp>
        <p:nvSpPr>
          <p:cNvPr id="34" name="TextBox 33"/>
          <p:cNvSpPr txBox="1"/>
          <p:nvPr/>
        </p:nvSpPr>
        <p:spPr>
          <a:xfrm>
            <a:off x="7128284" y="4561383"/>
            <a:ext cx="967008"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C0392B"/>
                </a:solidFill>
                <a:effectLst/>
                <a:uLnTx/>
                <a:uFillTx/>
                <a:latin typeface="Arial" panose="020B0604020202020204" pitchFamily="34" charset="0"/>
                <a:cs typeface="Arial" panose="020B0604020202020204" pitchFamily="34" charset="0"/>
              </a:rPr>
              <a:t>Central</a:t>
            </a:r>
          </a:p>
        </p:txBody>
      </p:sp>
      <p:sp>
        <p:nvSpPr>
          <p:cNvPr id="35" name="TextBox 34"/>
          <p:cNvSpPr txBox="1"/>
          <p:nvPr/>
        </p:nvSpPr>
        <p:spPr>
          <a:xfrm>
            <a:off x="7961476" y="4561383"/>
            <a:ext cx="967008"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4B2C50"/>
                </a:solidFill>
                <a:effectLst/>
                <a:uLnTx/>
                <a:uFillTx/>
                <a:latin typeface="Arial" panose="020B0604020202020204" pitchFamily="34" charset="0"/>
                <a:cs typeface="Arial" panose="020B0604020202020204" pitchFamily="34" charset="0"/>
              </a:rPr>
              <a:t>Southern</a:t>
            </a:r>
          </a:p>
        </p:txBody>
      </p:sp>
      <p:sp>
        <p:nvSpPr>
          <p:cNvPr id="43" name="TextBox 42"/>
          <p:cNvSpPr txBox="1"/>
          <p:nvPr/>
        </p:nvSpPr>
        <p:spPr>
          <a:xfrm>
            <a:off x="4741281" y="5018983"/>
            <a:ext cx="845989"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000066"/>
                </a:solidFill>
                <a:effectLst/>
                <a:uLnTx/>
                <a:uFillTx/>
                <a:latin typeface="Arial" panose="020B0604020202020204" pitchFamily="34" charset="0"/>
                <a:ea typeface="Open Sans Condensed Light" pitchFamily="34" charset="0"/>
                <a:cs typeface="Arial" panose="020B0604020202020204" pitchFamily="34" charset="0"/>
              </a:rPr>
              <a:t>27 Assets</a:t>
            </a:r>
          </a:p>
        </p:txBody>
      </p:sp>
      <p:sp>
        <p:nvSpPr>
          <p:cNvPr id="44" name="TextBox 43"/>
          <p:cNvSpPr txBox="1"/>
          <p:nvPr/>
        </p:nvSpPr>
        <p:spPr>
          <a:xfrm>
            <a:off x="2554868" y="5018983"/>
            <a:ext cx="1179948"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000066"/>
                </a:solidFill>
                <a:effectLst/>
                <a:uLnTx/>
                <a:uFillTx/>
                <a:latin typeface="Arial" panose="020B0604020202020204" pitchFamily="34" charset="0"/>
                <a:ea typeface="Open Sans Condensed Light" pitchFamily="34" charset="0"/>
                <a:cs typeface="Arial" panose="020B0604020202020204" pitchFamily="34" charset="0"/>
              </a:rPr>
              <a:t>127 Fields</a:t>
            </a:r>
          </a:p>
        </p:txBody>
      </p:sp>
      <p:sp>
        <p:nvSpPr>
          <p:cNvPr id="45" name="TextBox 44"/>
          <p:cNvSpPr txBox="1"/>
          <p:nvPr/>
        </p:nvSpPr>
        <p:spPr>
          <a:xfrm>
            <a:off x="845691" y="5018983"/>
            <a:ext cx="845989"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000066"/>
                </a:solidFill>
                <a:effectLst/>
                <a:uLnTx/>
                <a:uFillTx/>
                <a:latin typeface="Arial" panose="020B0604020202020204" pitchFamily="34" charset="0"/>
                <a:ea typeface="Open Sans Condensed Light" pitchFamily="34" charset="0"/>
                <a:cs typeface="Arial" panose="020B0604020202020204" pitchFamily="34" charset="0"/>
              </a:rPr>
              <a:t>154 Fields</a:t>
            </a:r>
          </a:p>
        </p:txBody>
      </p:sp>
      <p:sp>
        <p:nvSpPr>
          <p:cNvPr id="49" name="TextBox 48"/>
          <p:cNvSpPr txBox="1"/>
          <p:nvPr/>
        </p:nvSpPr>
        <p:spPr>
          <a:xfrm>
            <a:off x="6408204" y="2384884"/>
            <a:ext cx="2429234" cy="373051"/>
          </a:xfrm>
          <a:prstGeom prst="rect">
            <a:avLst/>
          </a:prstGeom>
          <a:noFill/>
        </p:spPr>
        <p:txBody>
          <a:bodyPr wrap="square" rtlCol="0">
            <a:spAutoFit/>
          </a:bodyPr>
          <a:lstStyle/>
          <a:p>
            <a:pPr algn="ctr" fontAlgn="auto">
              <a:lnSpc>
                <a:spcPct val="114000"/>
              </a:lnSpc>
              <a:spcBef>
                <a:spcPts val="0"/>
              </a:spcBef>
              <a:spcAft>
                <a:spcPts val="0"/>
              </a:spcAft>
            </a:pPr>
            <a:r>
              <a:rPr lang="en-US" sz="1600" dirty="0" smtClean="0">
                <a:solidFill>
                  <a:srgbClr val="95A5A6"/>
                </a:solidFill>
                <a:latin typeface="Arial" panose="020B0604020202020204" pitchFamily="34" charset="0"/>
                <a:cs typeface="Arial" panose="020B0604020202020204" pitchFamily="34" charset="0"/>
              </a:rPr>
              <a:t>Location Breakdown</a:t>
            </a:r>
          </a:p>
        </p:txBody>
      </p:sp>
      <p:sp>
        <p:nvSpPr>
          <p:cNvPr id="50" name="Rectangle 49"/>
          <p:cNvSpPr/>
          <p:nvPr/>
        </p:nvSpPr>
        <p:spPr>
          <a:xfrm>
            <a:off x="4051543" y="1225140"/>
            <a:ext cx="1040914" cy="283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Lato" pitchFamily="34" charset="0"/>
            </a:endParaRPr>
          </a:p>
        </p:txBody>
      </p:sp>
      <p:grpSp>
        <p:nvGrpSpPr>
          <p:cNvPr id="51" name="Group 50"/>
          <p:cNvGrpSpPr/>
          <p:nvPr/>
        </p:nvGrpSpPr>
        <p:grpSpPr>
          <a:xfrm>
            <a:off x="-11335" y="6356352"/>
            <a:ext cx="4160347" cy="513450"/>
            <a:chOff x="-11335" y="6356352"/>
            <a:chExt cx="4160347" cy="513450"/>
          </a:xfrm>
        </p:grpSpPr>
        <p:sp>
          <p:nvSpPr>
            <p:cNvPr id="52" name="Rectangle 51"/>
            <p:cNvSpPr/>
            <p:nvPr/>
          </p:nvSpPr>
          <p:spPr>
            <a:xfrm>
              <a:off x="-11335" y="6356352"/>
              <a:ext cx="633239" cy="51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621904" y="6573150"/>
              <a:ext cx="3527108" cy="296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4" name="Picture 53"/>
          <p:cNvPicPr/>
          <p:nvPr/>
        </p:nvPicPr>
        <p:blipFill>
          <a:blip r:embed="rId5"/>
          <a:stretch>
            <a:fillRect/>
          </a:stretch>
        </p:blipFill>
        <p:spPr>
          <a:xfrm>
            <a:off x="15247" y="6309320"/>
            <a:ext cx="633601" cy="534145"/>
          </a:xfrm>
          <a:prstGeom prst="rect">
            <a:avLst/>
          </a:prstGeom>
        </p:spPr>
      </p:pic>
    </p:spTree>
    <p:extLst>
      <p:ext uri="{BB962C8B-B14F-4D97-AF65-F5344CB8AC3E}">
        <p14:creationId xmlns:p14="http://schemas.microsoft.com/office/powerpoint/2010/main" val="494215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309320"/>
          </a:xfrm>
          <a:prstGeom prst="rect">
            <a:avLst/>
          </a:prstGeom>
        </p:spPr>
      </p:pic>
      <p:sp>
        <p:nvSpPr>
          <p:cNvPr id="6" name="Right Triangle 5"/>
          <p:cNvSpPr/>
          <p:nvPr/>
        </p:nvSpPr>
        <p:spPr>
          <a:xfrm>
            <a:off x="0" y="1232756"/>
            <a:ext cx="7596336" cy="507656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3"/>
          <p:cNvSpPr>
            <a:spLocks noGrp="1"/>
          </p:cNvSpPr>
          <p:nvPr>
            <p:ph type="title"/>
          </p:nvPr>
        </p:nvSpPr>
        <p:spPr>
          <a:xfrm>
            <a:off x="395536" y="4731221"/>
            <a:ext cx="5145831" cy="1362075"/>
          </a:xfrm>
        </p:spPr>
        <p:txBody>
          <a:bodyPr/>
          <a:lstStyle/>
          <a:p>
            <a:r>
              <a:rPr lang="en-GB" sz="2400" dirty="0" smtClean="0"/>
              <a:t>Strategy Implementation</a:t>
            </a:r>
            <a:r>
              <a:rPr lang="en-GB" dirty="0" smtClean="0"/>
              <a:t/>
            </a:r>
            <a:br>
              <a:rPr lang="en-GB" dirty="0" smtClean="0"/>
            </a:br>
            <a:r>
              <a:rPr lang="en-GB" sz="1400" dirty="0" smtClean="0"/>
              <a:t>Business Development, infrastructure </a:t>
            </a:r>
            <a:br>
              <a:rPr lang="en-GB" sz="1400" dirty="0" smtClean="0"/>
            </a:br>
            <a:r>
              <a:rPr lang="en-GB" sz="1400" dirty="0" smtClean="0"/>
              <a:t>&amp; Supply Chain</a:t>
            </a:r>
            <a:endParaRPr lang="en-GB" sz="2800" dirty="0"/>
          </a:p>
        </p:txBody>
      </p:sp>
      <p:sp>
        <p:nvSpPr>
          <p:cNvPr id="3" name="Slide Number Placeholder 2"/>
          <p:cNvSpPr>
            <a:spLocks noGrp="1"/>
          </p:cNvSpPr>
          <p:nvPr>
            <p:ph type="sldNum" sz="quarter" idx="12"/>
          </p:nvPr>
        </p:nvSpPr>
        <p:spPr/>
        <p:txBody>
          <a:bodyPr/>
          <a:lstStyle/>
          <a:p>
            <a:pPr>
              <a:defRPr/>
            </a:pPr>
            <a:fld id="{0B62ED34-0D7F-47A2-9D44-A804AAFAB212}" type="slidenum">
              <a:rPr lang="en-GB" smtClean="0"/>
              <a:pPr>
                <a:defRPr/>
              </a:pPr>
              <a:t>8</a:t>
            </a:fld>
            <a:endParaRPr lang="en-GB" dirty="0"/>
          </a:p>
        </p:txBody>
      </p:sp>
      <p:sp>
        <p:nvSpPr>
          <p:cNvPr id="7" name="Freeform 53"/>
          <p:cNvSpPr/>
          <p:nvPr/>
        </p:nvSpPr>
        <p:spPr>
          <a:xfrm rot="8098857" flipV="1">
            <a:off x="-47405" y="4407025"/>
            <a:ext cx="1392507" cy="2569606"/>
          </a:xfrm>
          <a:custGeom>
            <a:avLst/>
            <a:gdLst>
              <a:gd name="connsiteX0" fmla="*/ 4253270 w 4253270"/>
              <a:gd name="connsiteY0" fmla="*/ 3948470 h 7848599"/>
              <a:gd name="connsiteX1" fmla="*/ 304800 w 4253270"/>
              <a:gd name="connsiteY1" fmla="*/ 0 h 7848599"/>
              <a:gd name="connsiteX2" fmla="*/ 0 w 4253270"/>
              <a:gd name="connsiteY2" fmla="*/ 0 h 7848599"/>
              <a:gd name="connsiteX3" fmla="*/ 3948470 w 4253270"/>
              <a:gd name="connsiteY3" fmla="*/ 3948470 h 7848599"/>
              <a:gd name="connsiteX4" fmla="*/ 48342 w 4253270"/>
              <a:gd name="connsiteY4" fmla="*/ 7848599 h 7848599"/>
              <a:gd name="connsiteX5" fmla="*/ 353141 w 4253270"/>
              <a:gd name="connsiteY5" fmla="*/ 7848599 h 7848599"/>
              <a:gd name="connsiteX6" fmla="*/ 4253270 w 4253270"/>
              <a:gd name="connsiteY6" fmla="*/ 3948470 h 784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53270" h="7848599">
                <a:moveTo>
                  <a:pt x="4253270" y="3948470"/>
                </a:moveTo>
                <a:lnTo>
                  <a:pt x="304800" y="0"/>
                </a:lnTo>
                <a:lnTo>
                  <a:pt x="0" y="0"/>
                </a:lnTo>
                <a:lnTo>
                  <a:pt x="3948470" y="3948470"/>
                </a:lnTo>
                <a:lnTo>
                  <a:pt x="48342" y="7848599"/>
                </a:lnTo>
                <a:lnTo>
                  <a:pt x="353141" y="7848599"/>
                </a:lnTo>
                <a:lnTo>
                  <a:pt x="4253270" y="394847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dirty="0"/>
          </a:p>
        </p:txBody>
      </p:sp>
      <p:sp>
        <p:nvSpPr>
          <p:cNvPr id="8" name="Freeform 53"/>
          <p:cNvSpPr/>
          <p:nvPr/>
        </p:nvSpPr>
        <p:spPr>
          <a:xfrm rot="18916323" flipV="1">
            <a:off x="7866862" y="-626734"/>
            <a:ext cx="1392507" cy="2569606"/>
          </a:xfrm>
          <a:custGeom>
            <a:avLst/>
            <a:gdLst>
              <a:gd name="connsiteX0" fmla="*/ 4253270 w 4253270"/>
              <a:gd name="connsiteY0" fmla="*/ 3948470 h 7848599"/>
              <a:gd name="connsiteX1" fmla="*/ 304800 w 4253270"/>
              <a:gd name="connsiteY1" fmla="*/ 0 h 7848599"/>
              <a:gd name="connsiteX2" fmla="*/ 0 w 4253270"/>
              <a:gd name="connsiteY2" fmla="*/ 0 h 7848599"/>
              <a:gd name="connsiteX3" fmla="*/ 3948470 w 4253270"/>
              <a:gd name="connsiteY3" fmla="*/ 3948470 h 7848599"/>
              <a:gd name="connsiteX4" fmla="*/ 48342 w 4253270"/>
              <a:gd name="connsiteY4" fmla="*/ 7848599 h 7848599"/>
              <a:gd name="connsiteX5" fmla="*/ 353141 w 4253270"/>
              <a:gd name="connsiteY5" fmla="*/ 7848599 h 7848599"/>
              <a:gd name="connsiteX6" fmla="*/ 4253270 w 4253270"/>
              <a:gd name="connsiteY6" fmla="*/ 3948470 h 784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53270" h="7848599">
                <a:moveTo>
                  <a:pt x="4253270" y="3948470"/>
                </a:moveTo>
                <a:lnTo>
                  <a:pt x="304800" y="0"/>
                </a:lnTo>
                <a:lnTo>
                  <a:pt x="0" y="0"/>
                </a:lnTo>
                <a:lnTo>
                  <a:pt x="3948470" y="3948470"/>
                </a:lnTo>
                <a:lnTo>
                  <a:pt x="48342" y="7848599"/>
                </a:lnTo>
                <a:lnTo>
                  <a:pt x="353141" y="7848599"/>
                </a:lnTo>
                <a:lnTo>
                  <a:pt x="4253270" y="394847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grpSp>
        <p:nvGrpSpPr>
          <p:cNvPr id="9" name="Group 8"/>
          <p:cNvGrpSpPr/>
          <p:nvPr/>
        </p:nvGrpSpPr>
        <p:grpSpPr>
          <a:xfrm>
            <a:off x="-11335" y="6356352"/>
            <a:ext cx="4160347" cy="513450"/>
            <a:chOff x="-11335" y="6356352"/>
            <a:chExt cx="4160347" cy="513450"/>
          </a:xfrm>
        </p:grpSpPr>
        <p:sp>
          <p:nvSpPr>
            <p:cNvPr id="10" name="Rectangle 9"/>
            <p:cNvSpPr/>
            <p:nvPr/>
          </p:nvSpPr>
          <p:spPr>
            <a:xfrm>
              <a:off x="-11335" y="6356352"/>
              <a:ext cx="633239" cy="51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621904" y="6573150"/>
              <a:ext cx="3527108" cy="296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3" name="Picture 12"/>
          <p:cNvPicPr/>
          <p:nvPr/>
        </p:nvPicPr>
        <p:blipFill>
          <a:blip r:embed="rId3"/>
          <a:stretch>
            <a:fillRect/>
          </a:stretch>
        </p:blipFill>
        <p:spPr>
          <a:xfrm>
            <a:off x="15247" y="6309320"/>
            <a:ext cx="633601" cy="534145"/>
          </a:xfrm>
          <a:prstGeom prst="rect">
            <a:avLst/>
          </a:prstGeom>
        </p:spPr>
      </p:pic>
    </p:spTree>
    <p:extLst>
      <p:ext uri="{BB962C8B-B14F-4D97-AF65-F5344CB8AC3E}">
        <p14:creationId xmlns:p14="http://schemas.microsoft.com/office/powerpoint/2010/main" val="1522408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6895" y="296652"/>
            <a:ext cx="8229600" cy="1143000"/>
          </a:xfrm>
        </p:spPr>
        <p:txBody>
          <a:bodyPr/>
          <a:lstStyle/>
          <a:p>
            <a:r>
              <a:rPr lang="en-GB" dirty="0" smtClean="0"/>
              <a:t>Strategy  Implementation</a:t>
            </a:r>
            <a:endParaRPr lang="en-GB" dirty="0"/>
          </a:p>
        </p:txBody>
      </p:sp>
      <p:sp>
        <p:nvSpPr>
          <p:cNvPr id="4" name="Slide Number Placeholder 3"/>
          <p:cNvSpPr>
            <a:spLocks noGrp="1"/>
          </p:cNvSpPr>
          <p:nvPr>
            <p:ph type="sldNum" sz="quarter" idx="11"/>
          </p:nvPr>
        </p:nvSpPr>
        <p:spPr/>
        <p:txBody>
          <a:bodyPr/>
          <a:lstStyle/>
          <a:p>
            <a:pPr>
              <a:defRPr/>
            </a:pPr>
            <a:fld id="{C1106AA4-C70E-444C-B2E5-7D107855C917}" type="slidenum">
              <a:rPr lang="en-GB" smtClean="0"/>
              <a:pPr>
                <a:defRPr/>
              </a:pPr>
              <a:t>9</a:t>
            </a:fld>
            <a:endParaRPr lang="en-GB" dirty="0"/>
          </a:p>
        </p:txBody>
      </p:sp>
      <p:sp>
        <p:nvSpPr>
          <p:cNvPr id="9" name="TextBox 8"/>
          <p:cNvSpPr txBox="1"/>
          <p:nvPr/>
        </p:nvSpPr>
        <p:spPr>
          <a:xfrm>
            <a:off x="256710" y="5353255"/>
            <a:ext cx="1225164" cy="557076"/>
          </a:xfrm>
          <a:prstGeom prst="rect">
            <a:avLst/>
          </a:prstGeom>
          <a:noFill/>
        </p:spPr>
        <p:txBody>
          <a:bodyPr wrap="square" rtlCol="0">
            <a:spAutoFit/>
          </a:bodyPr>
          <a:lstStyle/>
          <a:p>
            <a:pPr algn="ctr" fontAlgn="auto">
              <a:spcBef>
                <a:spcPts val="0"/>
              </a:spcBef>
              <a:spcAft>
                <a:spcPts val="0"/>
              </a:spcAft>
            </a:pPr>
            <a:r>
              <a:rPr lang="en-US" sz="1100" dirty="0" smtClean="0">
                <a:solidFill>
                  <a:srgbClr val="000066"/>
                </a:solidFill>
                <a:latin typeface="Arial" panose="020B0604020202020204" pitchFamily="34" charset="0"/>
                <a:cs typeface="Arial" panose="020B0604020202020204" pitchFamily="34" charset="0"/>
              </a:rPr>
              <a:t>Strategy</a:t>
            </a:r>
          </a:p>
          <a:p>
            <a:pPr algn="ctr" fontAlgn="auto">
              <a:lnSpc>
                <a:spcPct val="120000"/>
              </a:lnSpc>
              <a:spcBef>
                <a:spcPts val="0"/>
              </a:spcBef>
              <a:spcAft>
                <a:spcPts val="0"/>
              </a:spcAft>
            </a:pPr>
            <a:r>
              <a:rPr lang="en-US" sz="800" i="1" dirty="0" smtClean="0">
                <a:solidFill>
                  <a:srgbClr val="000066"/>
                </a:solidFill>
                <a:latin typeface="Arial" panose="020B0604020202020204" pitchFamily="34" charset="0"/>
                <a:cs typeface="Arial" panose="020B0604020202020204" pitchFamily="34" charset="0"/>
              </a:rPr>
              <a:t>Development from Market Requirements.</a:t>
            </a:r>
            <a:endParaRPr lang="en-US" sz="800" i="1" dirty="0">
              <a:solidFill>
                <a:srgbClr val="000066"/>
              </a:solidFill>
              <a:latin typeface="Arial" panose="020B0604020202020204" pitchFamily="34" charset="0"/>
              <a:cs typeface="Arial" panose="020B0604020202020204" pitchFamily="34" charset="0"/>
            </a:endParaRPr>
          </a:p>
        </p:txBody>
      </p:sp>
      <p:sp>
        <p:nvSpPr>
          <p:cNvPr id="10" name="TextBox 9"/>
          <p:cNvSpPr txBox="1"/>
          <p:nvPr/>
        </p:nvSpPr>
        <p:spPr>
          <a:xfrm>
            <a:off x="7865602" y="4727889"/>
            <a:ext cx="1225164" cy="409343"/>
          </a:xfrm>
          <a:prstGeom prst="rect">
            <a:avLst/>
          </a:prstGeom>
          <a:noFill/>
        </p:spPr>
        <p:txBody>
          <a:bodyPr wrap="square" rtlCol="0">
            <a:spAutoFit/>
          </a:bodyPr>
          <a:lstStyle/>
          <a:p>
            <a:pPr algn="ctr" fontAlgn="auto">
              <a:spcBef>
                <a:spcPts val="0"/>
              </a:spcBef>
              <a:spcAft>
                <a:spcPts val="0"/>
              </a:spcAft>
            </a:pPr>
            <a:r>
              <a:rPr lang="en-US" sz="1100" dirty="0" smtClean="0">
                <a:solidFill>
                  <a:srgbClr val="000066"/>
                </a:solidFill>
                <a:latin typeface="Arial" panose="020B0604020202020204" pitchFamily="34" charset="0"/>
                <a:cs typeface="Arial" panose="020B0604020202020204" pitchFamily="34" charset="0"/>
              </a:rPr>
              <a:t>Implementation</a:t>
            </a:r>
          </a:p>
          <a:p>
            <a:pPr algn="ctr" fontAlgn="auto">
              <a:lnSpc>
                <a:spcPct val="120000"/>
              </a:lnSpc>
              <a:spcBef>
                <a:spcPts val="0"/>
              </a:spcBef>
              <a:spcAft>
                <a:spcPts val="0"/>
              </a:spcAft>
            </a:pPr>
            <a:r>
              <a:rPr lang="en-US" sz="800" i="1" dirty="0" smtClean="0">
                <a:solidFill>
                  <a:srgbClr val="000066"/>
                </a:solidFill>
                <a:latin typeface="Arial" panose="020B0604020202020204" pitchFamily="34" charset="0"/>
                <a:cs typeface="Arial" panose="020B0604020202020204" pitchFamily="34" charset="0"/>
              </a:rPr>
              <a:t>Market Entry</a:t>
            </a:r>
            <a:endParaRPr lang="en-US" sz="800" i="1" dirty="0">
              <a:solidFill>
                <a:srgbClr val="000066"/>
              </a:solidFill>
              <a:latin typeface="Arial" panose="020B0604020202020204" pitchFamily="34" charset="0"/>
              <a:cs typeface="Arial" panose="020B0604020202020204" pitchFamily="34" charset="0"/>
            </a:endParaRPr>
          </a:p>
        </p:txBody>
      </p:sp>
      <p:sp>
        <p:nvSpPr>
          <p:cNvPr id="12" name="TextBox 11"/>
          <p:cNvSpPr txBox="1"/>
          <p:nvPr/>
        </p:nvSpPr>
        <p:spPr>
          <a:xfrm>
            <a:off x="4758054" y="4687151"/>
            <a:ext cx="1268063" cy="4308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66"/>
                </a:solidFill>
                <a:effectLst/>
                <a:uLnTx/>
                <a:uFillTx/>
                <a:latin typeface="Arial" panose="020B0604020202020204" pitchFamily="34" charset="0"/>
                <a:cs typeface="Arial" panose="020B0604020202020204" pitchFamily="34" charset="0"/>
              </a:rPr>
              <a:t>Supply Chain</a:t>
            </a:r>
            <a:r>
              <a:rPr kumimoji="0" lang="en-US" sz="1100" b="0" i="0" u="none" strike="noStrike" kern="0" cap="none" spc="0" normalizeH="0" noProof="0" dirty="0" smtClean="0">
                <a:ln>
                  <a:noFill/>
                </a:ln>
                <a:solidFill>
                  <a:srgbClr val="000066"/>
                </a:solidFill>
                <a:effectLst/>
                <a:uLnTx/>
                <a:uFillTx/>
                <a:latin typeface="Arial" panose="020B0604020202020204" pitchFamily="34" charset="0"/>
                <a:cs typeface="Arial" panose="020B0604020202020204" pitchFamily="34" charset="0"/>
              </a:rPr>
              <a:t> Development</a:t>
            </a:r>
            <a:endParaRPr kumimoji="0" lang="en-US" sz="1100" b="0" i="0" u="none" strike="noStrike" kern="0" cap="none" spc="0" normalizeH="0" baseline="0" noProof="0" dirty="0" smtClean="0">
              <a:ln>
                <a:noFill/>
              </a:ln>
              <a:solidFill>
                <a:srgbClr val="000066"/>
              </a:solidFill>
              <a:effectLst/>
              <a:uLnTx/>
              <a:uFillTx/>
              <a:latin typeface="Arial" panose="020B0604020202020204" pitchFamily="34" charset="0"/>
              <a:cs typeface="Arial" panose="020B0604020202020204" pitchFamily="34" charset="0"/>
            </a:endParaRPr>
          </a:p>
        </p:txBody>
      </p:sp>
      <p:sp>
        <p:nvSpPr>
          <p:cNvPr id="15" name="TextBox 14"/>
          <p:cNvSpPr txBox="1"/>
          <p:nvPr/>
        </p:nvSpPr>
        <p:spPr>
          <a:xfrm>
            <a:off x="3416113" y="4706345"/>
            <a:ext cx="1012532" cy="4308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66"/>
                </a:solidFill>
                <a:effectLst/>
                <a:uLnTx/>
                <a:uFillTx/>
                <a:latin typeface="Arial" panose="020B0604020202020204" pitchFamily="34" charset="0"/>
                <a:cs typeface="Arial" panose="020B0604020202020204" pitchFamily="34" charset="0"/>
              </a:rPr>
              <a:t>Infrastructure </a:t>
            </a:r>
          </a:p>
          <a:p>
            <a:pPr marL="0" marR="0" lvl="0" indent="0" algn="ctr" defTabSz="914400" eaLnBrk="1" fontAlgn="auto" latinLnBrk="0" hangingPunct="1">
              <a:lnSpc>
                <a:spcPct val="100000"/>
              </a:lnSpc>
              <a:spcBef>
                <a:spcPts val="0"/>
              </a:spcBef>
              <a:spcAft>
                <a:spcPts val="0"/>
              </a:spcAft>
              <a:buClrTx/>
              <a:buSzTx/>
              <a:buFontTx/>
              <a:buNone/>
              <a:tabLst/>
              <a:defRPr/>
            </a:pPr>
            <a:r>
              <a:rPr lang="en-US" sz="1100" kern="0" dirty="0" smtClean="0">
                <a:solidFill>
                  <a:srgbClr val="000066"/>
                </a:solidFill>
                <a:latin typeface="Arial" panose="020B0604020202020204" pitchFamily="34" charset="0"/>
                <a:cs typeface="Arial" panose="020B0604020202020204" pitchFamily="34" charset="0"/>
              </a:rPr>
              <a:t>Progress</a:t>
            </a:r>
            <a:endParaRPr kumimoji="0" lang="en-US" sz="1100" b="0" i="0" u="none" strike="noStrike" kern="0" cap="none" spc="0" normalizeH="0" baseline="0" noProof="0" dirty="0" smtClean="0">
              <a:ln>
                <a:noFill/>
              </a:ln>
              <a:solidFill>
                <a:srgbClr val="000066"/>
              </a:solidFill>
              <a:effectLst/>
              <a:uLnTx/>
              <a:uFillTx/>
              <a:latin typeface="Arial" panose="020B0604020202020204" pitchFamily="34" charset="0"/>
              <a:cs typeface="Arial" panose="020B0604020202020204" pitchFamily="34" charset="0"/>
            </a:endParaRPr>
          </a:p>
        </p:txBody>
      </p:sp>
      <p:sp>
        <p:nvSpPr>
          <p:cNvPr id="18" name="TextBox 17"/>
          <p:cNvSpPr txBox="1"/>
          <p:nvPr/>
        </p:nvSpPr>
        <p:spPr>
          <a:xfrm>
            <a:off x="1644324" y="4701479"/>
            <a:ext cx="1391025" cy="4308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66"/>
                </a:solidFill>
                <a:effectLst/>
                <a:uLnTx/>
                <a:uFillTx/>
                <a:latin typeface="Arial" panose="020B0604020202020204" pitchFamily="34" charset="0"/>
                <a:cs typeface="Arial" panose="020B0604020202020204" pitchFamily="34" charset="0"/>
              </a:rPr>
              <a:t>Business</a:t>
            </a:r>
            <a:r>
              <a:rPr kumimoji="0" lang="en-US" sz="1100" b="0" i="0" u="none" strike="noStrike" kern="0" cap="none" spc="0" normalizeH="0" noProof="0" dirty="0" smtClean="0">
                <a:ln>
                  <a:noFill/>
                </a:ln>
                <a:solidFill>
                  <a:srgbClr val="000066"/>
                </a:solidFill>
                <a:effectLst/>
                <a:uLnTx/>
                <a:uFillTx/>
                <a:latin typeface="Arial" panose="020B0604020202020204" pitchFamily="34" charset="0"/>
                <a:cs typeface="Arial" panose="020B0604020202020204" pitchFamily="34" charset="0"/>
              </a:rPr>
              <a:t> Development Plan</a:t>
            </a:r>
            <a:endParaRPr kumimoji="0" lang="en-US" sz="1000" b="0" i="0" u="none" strike="noStrike" kern="0" cap="none" spc="0" normalizeH="0" baseline="0" noProof="0" dirty="0" smtClean="0">
              <a:ln>
                <a:noFill/>
              </a:ln>
              <a:solidFill>
                <a:srgbClr val="000066"/>
              </a:solidFill>
              <a:effectLst/>
              <a:uLnTx/>
              <a:uFillTx/>
              <a:latin typeface="Arial" panose="020B0604020202020204" pitchFamily="34" charset="0"/>
              <a:cs typeface="Arial" panose="020B0604020202020204" pitchFamily="34" charset="0"/>
            </a:endParaRPr>
          </a:p>
        </p:txBody>
      </p:sp>
      <p:sp>
        <p:nvSpPr>
          <p:cNvPr id="21" name="TextBox 20"/>
          <p:cNvSpPr txBox="1"/>
          <p:nvPr/>
        </p:nvSpPr>
        <p:spPr>
          <a:xfrm>
            <a:off x="6226241" y="4706345"/>
            <a:ext cx="1321604" cy="4308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66"/>
                </a:solidFill>
                <a:effectLst/>
                <a:uLnTx/>
                <a:uFillTx/>
                <a:latin typeface="Arial" panose="020B0604020202020204" pitchFamily="34" charset="0"/>
                <a:cs typeface="Arial" panose="020B0604020202020204" pitchFamily="34" charset="0"/>
              </a:rPr>
              <a:t>Contracting Strategy</a:t>
            </a:r>
          </a:p>
        </p:txBody>
      </p:sp>
      <p:sp>
        <p:nvSpPr>
          <p:cNvPr id="31" name="Freeform 249"/>
          <p:cNvSpPr>
            <a:spLocks noEditPoints="1"/>
          </p:cNvSpPr>
          <p:nvPr/>
        </p:nvSpPr>
        <p:spPr bwMode="auto">
          <a:xfrm>
            <a:off x="6579837" y="5124230"/>
            <a:ext cx="673697" cy="445050"/>
          </a:xfrm>
          <a:custGeom>
            <a:avLst/>
            <a:gdLst>
              <a:gd name="T0" fmla="*/ 104 w 178"/>
              <a:gd name="T1" fmla="*/ 24 h 133"/>
              <a:gd name="T2" fmla="*/ 103 w 178"/>
              <a:gd name="T3" fmla="*/ 35 h 133"/>
              <a:gd name="T4" fmla="*/ 90 w 178"/>
              <a:gd name="T5" fmla="*/ 27 h 133"/>
              <a:gd name="T6" fmla="*/ 72 w 178"/>
              <a:gd name="T7" fmla="*/ 26 h 133"/>
              <a:gd name="T8" fmla="*/ 50 w 178"/>
              <a:gd name="T9" fmla="*/ 2 h 133"/>
              <a:gd name="T10" fmla="*/ 2 w 178"/>
              <a:gd name="T11" fmla="*/ 47 h 133"/>
              <a:gd name="T12" fmla="*/ 20 w 178"/>
              <a:gd name="T13" fmla="*/ 74 h 133"/>
              <a:gd name="T14" fmla="*/ 28 w 178"/>
              <a:gd name="T15" fmla="*/ 74 h 133"/>
              <a:gd name="T16" fmla="*/ 37 w 178"/>
              <a:gd name="T17" fmla="*/ 76 h 133"/>
              <a:gd name="T18" fmla="*/ 39 w 178"/>
              <a:gd name="T19" fmla="*/ 63 h 133"/>
              <a:gd name="T20" fmla="*/ 66 w 178"/>
              <a:gd name="T21" fmla="*/ 36 h 133"/>
              <a:gd name="T22" fmla="*/ 74 w 178"/>
              <a:gd name="T23" fmla="*/ 37 h 133"/>
              <a:gd name="T24" fmla="*/ 82 w 178"/>
              <a:gd name="T25" fmla="*/ 34 h 133"/>
              <a:gd name="T26" fmla="*/ 82 w 178"/>
              <a:gd name="T27" fmla="*/ 42 h 133"/>
              <a:gd name="T28" fmla="*/ 84 w 178"/>
              <a:gd name="T29" fmla="*/ 79 h 133"/>
              <a:gd name="T30" fmla="*/ 92 w 178"/>
              <a:gd name="T31" fmla="*/ 57 h 133"/>
              <a:gd name="T32" fmla="*/ 110 w 178"/>
              <a:gd name="T33" fmla="*/ 61 h 133"/>
              <a:gd name="T34" fmla="*/ 133 w 178"/>
              <a:gd name="T35" fmla="*/ 85 h 133"/>
              <a:gd name="T36" fmla="*/ 135 w 178"/>
              <a:gd name="T37" fmla="*/ 90 h 133"/>
              <a:gd name="T38" fmla="*/ 130 w 178"/>
              <a:gd name="T39" fmla="*/ 87 h 133"/>
              <a:gd name="T40" fmla="*/ 118 w 178"/>
              <a:gd name="T41" fmla="*/ 83 h 133"/>
              <a:gd name="T42" fmla="*/ 122 w 178"/>
              <a:gd name="T43" fmla="*/ 95 h 133"/>
              <a:gd name="T44" fmla="*/ 124 w 178"/>
              <a:gd name="T45" fmla="*/ 101 h 133"/>
              <a:gd name="T46" fmla="*/ 108 w 178"/>
              <a:gd name="T47" fmla="*/ 93 h 133"/>
              <a:gd name="T48" fmla="*/ 108 w 178"/>
              <a:gd name="T49" fmla="*/ 103 h 133"/>
              <a:gd name="T50" fmla="*/ 112 w 178"/>
              <a:gd name="T51" fmla="*/ 111 h 133"/>
              <a:gd name="T52" fmla="*/ 105 w 178"/>
              <a:gd name="T53" fmla="*/ 108 h 133"/>
              <a:gd name="T54" fmla="*/ 98 w 178"/>
              <a:gd name="T55" fmla="*/ 108 h 133"/>
              <a:gd name="T56" fmla="*/ 99 w 178"/>
              <a:gd name="T57" fmla="*/ 117 h 133"/>
              <a:gd name="T58" fmla="*/ 101 w 178"/>
              <a:gd name="T59" fmla="*/ 122 h 133"/>
              <a:gd name="T60" fmla="*/ 94 w 178"/>
              <a:gd name="T61" fmla="*/ 118 h 133"/>
              <a:gd name="T62" fmla="*/ 85 w 178"/>
              <a:gd name="T63" fmla="*/ 124 h 133"/>
              <a:gd name="T64" fmla="*/ 100 w 178"/>
              <a:gd name="T65" fmla="*/ 133 h 133"/>
              <a:gd name="T66" fmla="*/ 103 w 178"/>
              <a:gd name="T67" fmla="*/ 133 h 133"/>
              <a:gd name="T68" fmla="*/ 113 w 178"/>
              <a:gd name="T69" fmla="*/ 123 h 133"/>
              <a:gd name="T70" fmla="*/ 121 w 178"/>
              <a:gd name="T71" fmla="*/ 118 h 133"/>
              <a:gd name="T72" fmla="*/ 124 w 178"/>
              <a:gd name="T73" fmla="*/ 112 h 133"/>
              <a:gd name="T74" fmla="*/ 137 w 178"/>
              <a:gd name="T75" fmla="*/ 101 h 133"/>
              <a:gd name="T76" fmla="*/ 147 w 178"/>
              <a:gd name="T77" fmla="*/ 91 h 133"/>
              <a:gd name="T78" fmla="*/ 141 w 178"/>
              <a:gd name="T79" fmla="*/ 78 h 133"/>
              <a:gd name="T80" fmla="*/ 143 w 178"/>
              <a:gd name="T81" fmla="*/ 66 h 133"/>
              <a:gd name="T82" fmla="*/ 157 w 178"/>
              <a:gd name="T83" fmla="*/ 74 h 133"/>
              <a:gd name="T84" fmla="*/ 128 w 178"/>
              <a:gd name="T85" fmla="*/ 0 h 133"/>
              <a:gd name="T86" fmla="*/ 13 w 178"/>
              <a:gd name="T87" fmla="*/ 51 h 133"/>
              <a:gd name="T88" fmla="*/ 59 w 178"/>
              <a:gd name="T89" fmla="*/ 27 h 133"/>
              <a:gd name="T90" fmla="*/ 59 w 178"/>
              <a:gd name="T91" fmla="*/ 70 h 133"/>
              <a:gd name="T92" fmla="*/ 39 w 178"/>
              <a:gd name="T93" fmla="*/ 81 h 133"/>
              <a:gd name="T94" fmla="*/ 47 w 178"/>
              <a:gd name="T95" fmla="*/ 90 h 133"/>
              <a:gd name="T96" fmla="*/ 59 w 178"/>
              <a:gd name="T97" fmla="*/ 70 h 133"/>
              <a:gd name="T98" fmla="*/ 62 w 178"/>
              <a:gd name="T99" fmla="*/ 81 h 133"/>
              <a:gd name="T100" fmla="*/ 50 w 178"/>
              <a:gd name="T101" fmla="*/ 100 h 133"/>
              <a:gd name="T102" fmla="*/ 70 w 178"/>
              <a:gd name="T103" fmla="*/ 89 h 133"/>
              <a:gd name="T104" fmla="*/ 80 w 178"/>
              <a:gd name="T105" fmla="*/ 93 h 133"/>
              <a:gd name="T106" fmla="*/ 61 w 178"/>
              <a:gd name="T107" fmla="*/ 103 h 133"/>
              <a:gd name="T108" fmla="*/ 69 w 178"/>
              <a:gd name="T109" fmla="*/ 112 h 133"/>
              <a:gd name="T110" fmla="*/ 80 w 178"/>
              <a:gd name="T111" fmla="*/ 93 h 133"/>
              <a:gd name="T112" fmla="*/ 83 w 178"/>
              <a:gd name="T113" fmla="*/ 103 h 133"/>
              <a:gd name="T114" fmla="*/ 72 w 178"/>
              <a:gd name="T115" fmla="*/ 122 h 133"/>
              <a:gd name="T116" fmla="*/ 92 w 178"/>
              <a:gd name="T117" fmla="*/ 11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8" h="133">
                <a:moveTo>
                  <a:pt x="128" y="0"/>
                </a:moveTo>
                <a:cubicBezTo>
                  <a:pt x="104" y="24"/>
                  <a:pt x="104" y="24"/>
                  <a:pt x="104" y="24"/>
                </a:cubicBezTo>
                <a:cubicBezTo>
                  <a:pt x="113" y="33"/>
                  <a:pt x="113" y="33"/>
                  <a:pt x="113" y="33"/>
                </a:cubicBezTo>
                <a:cubicBezTo>
                  <a:pt x="110" y="34"/>
                  <a:pt x="106" y="35"/>
                  <a:pt x="103" y="35"/>
                </a:cubicBezTo>
                <a:cubicBezTo>
                  <a:pt x="102" y="35"/>
                  <a:pt x="100" y="35"/>
                  <a:pt x="99" y="35"/>
                </a:cubicBezTo>
                <a:cubicBezTo>
                  <a:pt x="94" y="31"/>
                  <a:pt x="91" y="28"/>
                  <a:pt x="90" y="27"/>
                </a:cubicBezTo>
                <a:cubicBezTo>
                  <a:pt x="88" y="24"/>
                  <a:pt x="84" y="24"/>
                  <a:pt x="82" y="24"/>
                </a:cubicBezTo>
                <a:cubicBezTo>
                  <a:pt x="78" y="24"/>
                  <a:pt x="75" y="25"/>
                  <a:pt x="72" y="26"/>
                </a:cubicBezTo>
                <a:cubicBezTo>
                  <a:pt x="54" y="4"/>
                  <a:pt x="54" y="4"/>
                  <a:pt x="54" y="4"/>
                </a:cubicBezTo>
                <a:cubicBezTo>
                  <a:pt x="53" y="3"/>
                  <a:pt x="51" y="2"/>
                  <a:pt x="50" y="2"/>
                </a:cubicBezTo>
                <a:cubicBezTo>
                  <a:pt x="48" y="2"/>
                  <a:pt x="47" y="2"/>
                  <a:pt x="46" y="3"/>
                </a:cubicBezTo>
                <a:cubicBezTo>
                  <a:pt x="2" y="47"/>
                  <a:pt x="2" y="47"/>
                  <a:pt x="2" y="47"/>
                </a:cubicBezTo>
                <a:cubicBezTo>
                  <a:pt x="0" y="49"/>
                  <a:pt x="0" y="52"/>
                  <a:pt x="2" y="54"/>
                </a:cubicBezTo>
                <a:cubicBezTo>
                  <a:pt x="20" y="74"/>
                  <a:pt x="20" y="74"/>
                  <a:pt x="20" y="74"/>
                </a:cubicBezTo>
                <a:cubicBezTo>
                  <a:pt x="21" y="75"/>
                  <a:pt x="22" y="76"/>
                  <a:pt x="24" y="76"/>
                </a:cubicBezTo>
                <a:cubicBezTo>
                  <a:pt x="25" y="76"/>
                  <a:pt x="27" y="75"/>
                  <a:pt x="28" y="74"/>
                </a:cubicBezTo>
                <a:cubicBezTo>
                  <a:pt x="31" y="70"/>
                  <a:pt x="31" y="70"/>
                  <a:pt x="31" y="70"/>
                </a:cubicBezTo>
                <a:cubicBezTo>
                  <a:pt x="33" y="72"/>
                  <a:pt x="35" y="74"/>
                  <a:pt x="37" y="76"/>
                </a:cubicBezTo>
                <a:cubicBezTo>
                  <a:pt x="45" y="69"/>
                  <a:pt x="45" y="69"/>
                  <a:pt x="45" y="69"/>
                </a:cubicBezTo>
                <a:cubicBezTo>
                  <a:pt x="43" y="66"/>
                  <a:pt x="41" y="64"/>
                  <a:pt x="39" y="63"/>
                </a:cubicBezTo>
                <a:cubicBezTo>
                  <a:pt x="66" y="35"/>
                  <a:pt x="66" y="35"/>
                  <a:pt x="66" y="35"/>
                </a:cubicBezTo>
                <a:cubicBezTo>
                  <a:pt x="66" y="36"/>
                  <a:pt x="66" y="36"/>
                  <a:pt x="66" y="36"/>
                </a:cubicBezTo>
                <a:cubicBezTo>
                  <a:pt x="68" y="38"/>
                  <a:pt x="71" y="39"/>
                  <a:pt x="73" y="37"/>
                </a:cubicBezTo>
                <a:cubicBezTo>
                  <a:pt x="73" y="37"/>
                  <a:pt x="74" y="37"/>
                  <a:pt x="74" y="37"/>
                </a:cubicBezTo>
                <a:cubicBezTo>
                  <a:pt x="76" y="36"/>
                  <a:pt x="80" y="34"/>
                  <a:pt x="82" y="34"/>
                </a:cubicBezTo>
                <a:cubicBezTo>
                  <a:pt x="82" y="34"/>
                  <a:pt x="82" y="34"/>
                  <a:pt x="82" y="34"/>
                </a:cubicBezTo>
                <a:cubicBezTo>
                  <a:pt x="83" y="35"/>
                  <a:pt x="85" y="37"/>
                  <a:pt x="87" y="39"/>
                </a:cubicBezTo>
                <a:cubicBezTo>
                  <a:pt x="85" y="40"/>
                  <a:pt x="83" y="41"/>
                  <a:pt x="82" y="42"/>
                </a:cubicBezTo>
                <a:cubicBezTo>
                  <a:pt x="75" y="46"/>
                  <a:pt x="73" y="60"/>
                  <a:pt x="77" y="66"/>
                </a:cubicBezTo>
                <a:cubicBezTo>
                  <a:pt x="82" y="72"/>
                  <a:pt x="82" y="73"/>
                  <a:pt x="84" y="79"/>
                </a:cubicBezTo>
                <a:cubicBezTo>
                  <a:pt x="87" y="84"/>
                  <a:pt x="90" y="83"/>
                  <a:pt x="91" y="76"/>
                </a:cubicBezTo>
                <a:cubicBezTo>
                  <a:pt x="93" y="70"/>
                  <a:pt x="93" y="64"/>
                  <a:pt x="92" y="57"/>
                </a:cubicBezTo>
                <a:cubicBezTo>
                  <a:pt x="92" y="52"/>
                  <a:pt x="95" y="51"/>
                  <a:pt x="98" y="50"/>
                </a:cubicBezTo>
                <a:cubicBezTo>
                  <a:pt x="102" y="54"/>
                  <a:pt x="106" y="58"/>
                  <a:pt x="110" y="61"/>
                </a:cubicBezTo>
                <a:cubicBezTo>
                  <a:pt x="116" y="67"/>
                  <a:pt x="122" y="74"/>
                  <a:pt x="127" y="79"/>
                </a:cubicBezTo>
                <a:cubicBezTo>
                  <a:pt x="129" y="81"/>
                  <a:pt x="131" y="83"/>
                  <a:pt x="133" y="85"/>
                </a:cubicBezTo>
                <a:cubicBezTo>
                  <a:pt x="134" y="86"/>
                  <a:pt x="134" y="87"/>
                  <a:pt x="135" y="87"/>
                </a:cubicBezTo>
                <a:cubicBezTo>
                  <a:pt x="135" y="88"/>
                  <a:pt x="135" y="90"/>
                  <a:pt x="135" y="90"/>
                </a:cubicBezTo>
                <a:cubicBezTo>
                  <a:pt x="134" y="91"/>
                  <a:pt x="133" y="90"/>
                  <a:pt x="133" y="90"/>
                </a:cubicBezTo>
                <a:cubicBezTo>
                  <a:pt x="132" y="89"/>
                  <a:pt x="131" y="88"/>
                  <a:pt x="130" y="87"/>
                </a:cubicBezTo>
                <a:cubicBezTo>
                  <a:pt x="127" y="84"/>
                  <a:pt x="125" y="82"/>
                  <a:pt x="125" y="82"/>
                </a:cubicBezTo>
                <a:cubicBezTo>
                  <a:pt x="122" y="81"/>
                  <a:pt x="119" y="81"/>
                  <a:pt x="118" y="83"/>
                </a:cubicBezTo>
                <a:cubicBezTo>
                  <a:pt x="116" y="85"/>
                  <a:pt x="116" y="88"/>
                  <a:pt x="117" y="90"/>
                </a:cubicBezTo>
                <a:cubicBezTo>
                  <a:pt x="117" y="90"/>
                  <a:pt x="119" y="93"/>
                  <a:pt x="122" y="95"/>
                </a:cubicBezTo>
                <a:cubicBezTo>
                  <a:pt x="123" y="96"/>
                  <a:pt x="124" y="97"/>
                  <a:pt x="125" y="98"/>
                </a:cubicBezTo>
                <a:cubicBezTo>
                  <a:pt x="126" y="99"/>
                  <a:pt x="125" y="101"/>
                  <a:pt x="124" y="101"/>
                </a:cubicBezTo>
                <a:cubicBezTo>
                  <a:pt x="120" y="101"/>
                  <a:pt x="117" y="96"/>
                  <a:pt x="114" y="94"/>
                </a:cubicBezTo>
                <a:cubicBezTo>
                  <a:pt x="113" y="92"/>
                  <a:pt x="110" y="92"/>
                  <a:pt x="108" y="93"/>
                </a:cubicBezTo>
                <a:cubicBezTo>
                  <a:pt x="106" y="95"/>
                  <a:pt x="105" y="97"/>
                  <a:pt x="106" y="100"/>
                </a:cubicBezTo>
                <a:cubicBezTo>
                  <a:pt x="106" y="101"/>
                  <a:pt x="107" y="102"/>
                  <a:pt x="108" y="103"/>
                </a:cubicBezTo>
                <a:cubicBezTo>
                  <a:pt x="110" y="105"/>
                  <a:pt x="113" y="108"/>
                  <a:pt x="113" y="111"/>
                </a:cubicBezTo>
                <a:cubicBezTo>
                  <a:pt x="113" y="111"/>
                  <a:pt x="113" y="111"/>
                  <a:pt x="112" y="111"/>
                </a:cubicBezTo>
                <a:cubicBezTo>
                  <a:pt x="112" y="111"/>
                  <a:pt x="111" y="112"/>
                  <a:pt x="109" y="110"/>
                </a:cubicBezTo>
                <a:cubicBezTo>
                  <a:pt x="107" y="109"/>
                  <a:pt x="106" y="109"/>
                  <a:pt x="105" y="108"/>
                </a:cubicBezTo>
                <a:cubicBezTo>
                  <a:pt x="105" y="107"/>
                  <a:pt x="104" y="107"/>
                  <a:pt x="103" y="107"/>
                </a:cubicBezTo>
                <a:cubicBezTo>
                  <a:pt x="101" y="107"/>
                  <a:pt x="99" y="107"/>
                  <a:pt x="98" y="108"/>
                </a:cubicBezTo>
                <a:cubicBezTo>
                  <a:pt x="97" y="110"/>
                  <a:pt x="97" y="112"/>
                  <a:pt x="97" y="114"/>
                </a:cubicBezTo>
                <a:cubicBezTo>
                  <a:pt x="98" y="115"/>
                  <a:pt x="98" y="116"/>
                  <a:pt x="99" y="117"/>
                </a:cubicBezTo>
                <a:cubicBezTo>
                  <a:pt x="99" y="118"/>
                  <a:pt x="100" y="119"/>
                  <a:pt x="100" y="120"/>
                </a:cubicBezTo>
                <a:cubicBezTo>
                  <a:pt x="101" y="120"/>
                  <a:pt x="101" y="121"/>
                  <a:pt x="101" y="122"/>
                </a:cubicBezTo>
                <a:cubicBezTo>
                  <a:pt x="101" y="122"/>
                  <a:pt x="100" y="122"/>
                  <a:pt x="99" y="122"/>
                </a:cubicBezTo>
                <a:cubicBezTo>
                  <a:pt x="97" y="121"/>
                  <a:pt x="96" y="120"/>
                  <a:pt x="94" y="118"/>
                </a:cubicBezTo>
                <a:cubicBezTo>
                  <a:pt x="94" y="118"/>
                  <a:pt x="93" y="117"/>
                  <a:pt x="93" y="117"/>
                </a:cubicBezTo>
                <a:cubicBezTo>
                  <a:pt x="85" y="124"/>
                  <a:pt x="85" y="124"/>
                  <a:pt x="85" y="124"/>
                </a:cubicBezTo>
                <a:cubicBezTo>
                  <a:pt x="86" y="125"/>
                  <a:pt x="86" y="126"/>
                  <a:pt x="87" y="126"/>
                </a:cubicBezTo>
                <a:cubicBezTo>
                  <a:pt x="93" y="132"/>
                  <a:pt x="97" y="133"/>
                  <a:pt x="100" y="133"/>
                </a:cubicBezTo>
                <a:cubicBezTo>
                  <a:pt x="101" y="133"/>
                  <a:pt x="101" y="133"/>
                  <a:pt x="101" y="133"/>
                </a:cubicBezTo>
                <a:cubicBezTo>
                  <a:pt x="101" y="133"/>
                  <a:pt x="102" y="133"/>
                  <a:pt x="103" y="133"/>
                </a:cubicBezTo>
                <a:cubicBezTo>
                  <a:pt x="105" y="133"/>
                  <a:pt x="108" y="132"/>
                  <a:pt x="110" y="130"/>
                </a:cubicBezTo>
                <a:cubicBezTo>
                  <a:pt x="112" y="129"/>
                  <a:pt x="113" y="125"/>
                  <a:pt x="113" y="123"/>
                </a:cubicBezTo>
                <a:cubicBezTo>
                  <a:pt x="113" y="122"/>
                  <a:pt x="113" y="122"/>
                  <a:pt x="113" y="122"/>
                </a:cubicBezTo>
                <a:cubicBezTo>
                  <a:pt x="116" y="122"/>
                  <a:pt x="119" y="121"/>
                  <a:pt x="121" y="118"/>
                </a:cubicBezTo>
                <a:cubicBezTo>
                  <a:pt x="122" y="116"/>
                  <a:pt x="123" y="114"/>
                  <a:pt x="123" y="112"/>
                </a:cubicBezTo>
                <a:cubicBezTo>
                  <a:pt x="124" y="112"/>
                  <a:pt x="124" y="112"/>
                  <a:pt x="124" y="112"/>
                </a:cubicBezTo>
                <a:cubicBezTo>
                  <a:pt x="127" y="112"/>
                  <a:pt x="131" y="111"/>
                  <a:pt x="133" y="108"/>
                </a:cubicBezTo>
                <a:cubicBezTo>
                  <a:pt x="135" y="106"/>
                  <a:pt x="136" y="104"/>
                  <a:pt x="137" y="101"/>
                </a:cubicBezTo>
                <a:cubicBezTo>
                  <a:pt x="139" y="101"/>
                  <a:pt x="141" y="100"/>
                  <a:pt x="143" y="99"/>
                </a:cubicBezTo>
                <a:cubicBezTo>
                  <a:pt x="146" y="97"/>
                  <a:pt x="147" y="93"/>
                  <a:pt x="147" y="91"/>
                </a:cubicBezTo>
                <a:cubicBezTo>
                  <a:pt x="147" y="88"/>
                  <a:pt x="146" y="86"/>
                  <a:pt x="145" y="83"/>
                </a:cubicBezTo>
                <a:cubicBezTo>
                  <a:pt x="144" y="81"/>
                  <a:pt x="143" y="80"/>
                  <a:pt x="141" y="78"/>
                </a:cubicBezTo>
                <a:cubicBezTo>
                  <a:pt x="140" y="77"/>
                  <a:pt x="139" y="75"/>
                  <a:pt x="137" y="73"/>
                </a:cubicBezTo>
                <a:cubicBezTo>
                  <a:pt x="143" y="66"/>
                  <a:pt x="143" y="66"/>
                  <a:pt x="143" y="66"/>
                </a:cubicBezTo>
                <a:cubicBezTo>
                  <a:pt x="154" y="78"/>
                  <a:pt x="154" y="78"/>
                  <a:pt x="154" y="78"/>
                </a:cubicBezTo>
                <a:cubicBezTo>
                  <a:pt x="157" y="74"/>
                  <a:pt x="157" y="74"/>
                  <a:pt x="157" y="74"/>
                </a:cubicBezTo>
                <a:cubicBezTo>
                  <a:pt x="178" y="53"/>
                  <a:pt x="178" y="53"/>
                  <a:pt x="178" y="53"/>
                </a:cubicBezTo>
                <a:lnTo>
                  <a:pt x="128" y="0"/>
                </a:lnTo>
                <a:close/>
                <a:moveTo>
                  <a:pt x="24" y="63"/>
                </a:moveTo>
                <a:cubicBezTo>
                  <a:pt x="13" y="51"/>
                  <a:pt x="13" y="51"/>
                  <a:pt x="13" y="51"/>
                </a:cubicBezTo>
                <a:cubicBezTo>
                  <a:pt x="49" y="15"/>
                  <a:pt x="49" y="15"/>
                  <a:pt x="49" y="15"/>
                </a:cubicBezTo>
                <a:cubicBezTo>
                  <a:pt x="59" y="27"/>
                  <a:pt x="59" y="27"/>
                  <a:pt x="59" y="27"/>
                </a:cubicBezTo>
                <a:lnTo>
                  <a:pt x="24" y="63"/>
                </a:lnTo>
                <a:close/>
                <a:moveTo>
                  <a:pt x="59" y="70"/>
                </a:moveTo>
                <a:cubicBezTo>
                  <a:pt x="56" y="68"/>
                  <a:pt x="53" y="68"/>
                  <a:pt x="51" y="70"/>
                </a:cubicBezTo>
                <a:cubicBezTo>
                  <a:pt x="39" y="81"/>
                  <a:pt x="39" y="81"/>
                  <a:pt x="39" y="81"/>
                </a:cubicBezTo>
                <a:cubicBezTo>
                  <a:pt x="37" y="83"/>
                  <a:pt x="37" y="86"/>
                  <a:pt x="39" y="89"/>
                </a:cubicBezTo>
                <a:cubicBezTo>
                  <a:pt x="42" y="91"/>
                  <a:pt x="45" y="92"/>
                  <a:pt x="47" y="90"/>
                </a:cubicBezTo>
                <a:cubicBezTo>
                  <a:pt x="59" y="78"/>
                  <a:pt x="59" y="78"/>
                  <a:pt x="59" y="78"/>
                </a:cubicBezTo>
                <a:cubicBezTo>
                  <a:pt x="61" y="76"/>
                  <a:pt x="61" y="73"/>
                  <a:pt x="59" y="70"/>
                </a:cubicBezTo>
                <a:close/>
                <a:moveTo>
                  <a:pt x="70" y="82"/>
                </a:moveTo>
                <a:cubicBezTo>
                  <a:pt x="67" y="79"/>
                  <a:pt x="64" y="79"/>
                  <a:pt x="62" y="81"/>
                </a:cubicBezTo>
                <a:cubicBezTo>
                  <a:pt x="50" y="92"/>
                  <a:pt x="50" y="92"/>
                  <a:pt x="50" y="92"/>
                </a:cubicBezTo>
                <a:cubicBezTo>
                  <a:pt x="48" y="94"/>
                  <a:pt x="48" y="98"/>
                  <a:pt x="50" y="100"/>
                </a:cubicBezTo>
                <a:cubicBezTo>
                  <a:pt x="53" y="102"/>
                  <a:pt x="56" y="103"/>
                  <a:pt x="58" y="101"/>
                </a:cubicBezTo>
                <a:cubicBezTo>
                  <a:pt x="70" y="89"/>
                  <a:pt x="70" y="89"/>
                  <a:pt x="70" y="89"/>
                </a:cubicBezTo>
                <a:cubicBezTo>
                  <a:pt x="72" y="87"/>
                  <a:pt x="72" y="84"/>
                  <a:pt x="70" y="82"/>
                </a:cubicBezTo>
                <a:close/>
                <a:moveTo>
                  <a:pt x="80" y="93"/>
                </a:moveTo>
                <a:cubicBezTo>
                  <a:pt x="78" y="90"/>
                  <a:pt x="75" y="90"/>
                  <a:pt x="73" y="92"/>
                </a:cubicBezTo>
                <a:cubicBezTo>
                  <a:pt x="61" y="103"/>
                  <a:pt x="61" y="103"/>
                  <a:pt x="61" y="103"/>
                </a:cubicBezTo>
                <a:cubicBezTo>
                  <a:pt x="59" y="105"/>
                  <a:pt x="59" y="109"/>
                  <a:pt x="61" y="111"/>
                </a:cubicBezTo>
                <a:cubicBezTo>
                  <a:pt x="63" y="114"/>
                  <a:pt x="67" y="114"/>
                  <a:pt x="69" y="112"/>
                </a:cubicBezTo>
                <a:cubicBezTo>
                  <a:pt x="81" y="101"/>
                  <a:pt x="81" y="101"/>
                  <a:pt x="81" y="101"/>
                </a:cubicBezTo>
                <a:cubicBezTo>
                  <a:pt x="83" y="99"/>
                  <a:pt x="83" y="95"/>
                  <a:pt x="80" y="93"/>
                </a:cubicBezTo>
                <a:close/>
                <a:moveTo>
                  <a:pt x="91" y="104"/>
                </a:moveTo>
                <a:cubicBezTo>
                  <a:pt x="89" y="102"/>
                  <a:pt x="85" y="101"/>
                  <a:pt x="83" y="103"/>
                </a:cubicBezTo>
                <a:cubicBezTo>
                  <a:pt x="71" y="115"/>
                  <a:pt x="71" y="115"/>
                  <a:pt x="71" y="115"/>
                </a:cubicBezTo>
                <a:cubicBezTo>
                  <a:pt x="69" y="117"/>
                  <a:pt x="70" y="120"/>
                  <a:pt x="72" y="122"/>
                </a:cubicBezTo>
                <a:cubicBezTo>
                  <a:pt x="74" y="125"/>
                  <a:pt x="78" y="125"/>
                  <a:pt x="80" y="123"/>
                </a:cubicBezTo>
                <a:cubicBezTo>
                  <a:pt x="92" y="112"/>
                  <a:pt x="92" y="112"/>
                  <a:pt x="92" y="112"/>
                </a:cubicBezTo>
                <a:cubicBezTo>
                  <a:pt x="94" y="110"/>
                  <a:pt x="93" y="106"/>
                  <a:pt x="91" y="104"/>
                </a:cubicBezTo>
                <a:close/>
              </a:path>
            </a:pathLst>
          </a:custGeom>
          <a:gradFill>
            <a:gsLst>
              <a:gs pos="90000">
                <a:srgbClr val="2980B9"/>
              </a:gs>
              <a:gs pos="10000">
                <a:srgbClr val="2980B9"/>
              </a:gs>
              <a:gs pos="50000">
                <a:srgbClr val="2980B9">
                  <a:lumMod val="60000"/>
                  <a:lumOff val="40000"/>
                </a:srgbClr>
              </a:gs>
            </a:gsLst>
            <a:lin ang="0" scaled="1"/>
          </a:grad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kern="0" dirty="0">
              <a:solidFill>
                <a:prstClr val="black"/>
              </a:solidFill>
              <a:latin typeface="Calibri"/>
            </a:endParaRPr>
          </a:p>
        </p:txBody>
      </p:sp>
      <p:sp>
        <p:nvSpPr>
          <p:cNvPr id="32" name="Freeform 111"/>
          <p:cNvSpPr>
            <a:spLocks/>
          </p:cNvSpPr>
          <p:nvPr/>
        </p:nvSpPr>
        <p:spPr bwMode="auto">
          <a:xfrm>
            <a:off x="3712801" y="5132366"/>
            <a:ext cx="472691" cy="457374"/>
          </a:xfrm>
          <a:custGeom>
            <a:avLst/>
            <a:gdLst>
              <a:gd name="T0" fmla="*/ 106 w 118"/>
              <a:gd name="T1" fmla="*/ 91 h 112"/>
              <a:gd name="T2" fmla="*/ 88 w 118"/>
              <a:gd name="T3" fmla="*/ 84 h 112"/>
              <a:gd name="T4" fmla="*/ 80 w 118"/>
              <a:gd name="T5" fmla="*/ 92 h 112"/>
              <a:gd name="T6" fmla="*/ 82 w 118"/>
              <a:gd name="T7" fmla="*/ 109 h 112"/>
              <a:gd name="T8" fmla="*/ 82 w 118"/>
              <a:gd name="T9" fmla="*/ 109 h 112"/>
              <a:gd name="T10" fmla="*/ 80 w 118"/>
              <a:gd name="T11" fmla="*/ 109 h 112"/>
              <a:gd name="T12" fmla="*/ 58 w 118"/>
              <a:gd name="T13" fmla="*/ 111 h 112"/>
              <a:gd name="T14" fmla="*/ 47 w 118"/>
              <a:gd name="T15" fmla="*/ 104 h 112"/>
              <a:gd name="T16" fmla="*/ 55 w 118"/>
              <a:gd name="T17" fmla="*/ 85 h 112"/>
              <a:gd name="T18" fmla="*/ 42 w 118"/>
              <a:gd name="T19" fmla="*/ 73 h 112"/>
              <a:gd name="T20" fmla="*/ 27 w 118"/>
              <a:gd name="T21" fmla="*/ 85 h 112"/>
              <a:gd name="T22" fmla="*/ 34 w 118"/>
              <a:gd name="T23" fmla="*/ 103 h 112"/>
              <a:gd name="T24" fmla="*/ 31 w 118"/>
              <a:gd name="T25" fmla="*/ 109 h 112"/>
              <a:gd name="T26" fmla="*/ 23 w 118"/>
              <a:gd name="T27" fmla="*/ 112 h 112"/>
              <a:gd name="T28" fmla="*/ 5 w 118"/>
              <a:gd name="T29" fmla="*/ 110 h 112"/>
              <a:gd name="T30" fmla="*/ 1 w 118"/>
              <a:gd name="T31" fmla="*/ 109 h 112"/>
              <a:gd name="T32" fmla="*/ 0 w 118"/>
              <a:gd name="T33" fmla="*/ 109 h 112"/>
              <a:gd name="T34" fmla="*/ 0 w 118"/>
              <a:gd name="T35" fmla="*/ 109 h 112"/>
              <a:gd name="T36" fmla="*/ 0 w 118"/>
              <a:gd name="T37" fmla="*/ 36 h 112"/>
              <a:gd name="T38" fmla="*/ 5 w 118"/>
              <a:gd name="T39" fmla="*/ 37 h 112"/>
              <a:gd name="T40" fmla="*/ 23 w 118"/>
              <a:gd name="T41" fmla="*/ 39 h 112"/>
              <a:gd name="T42" fmla="*/ 31 w 118"/>
              <a:gd name="T43" fmla="*/ 36 h 112"/>
              <a:gd name="T44" fmla="*/ 34 w 118"/>
              <a:gd name="T45" fmla="*/ 30 h 112"/>
              <a:gd name="T46" fmla="*/ 27 w 118"/>
              <a:gd name="T47" fmla="*/ 12 h 112"/>
              <a:gd name="T48" fmla="*/ 42 w 118"/>
              <a:gd name="T49" fmla="*/ 0 h 112"/>
              <a:gd name="T50" fmla="*/ 55 w 118"/>
              <a:gd name="T51" fmla="*/ 12 h 112"/>
              <a:gd name="T52" fmla="*/ 47 w 118"/>
              <a:gd name="T53" fmla="*/ 31 h 112"/>
              <a:gd name="T54" fmla="*/ 58 w 118"/>
              <a:gd name="T55" fmla="*/ 39 h 112"/>
              <a:gd name="T56" fmla="*/ 82 w 118"/>
              <a:gd name="T57" fmla="*/ 36 h 112"/>
              <a:gd name="T58" fmla="*/ 82 w 118"/>
              <a:gd name="T59" fmla="*/ 36 h 112"/>
              <a:gd name="T60" fmla="*/ 81 w 118"/>
              <a:gd name="T61" fmla="*/ 42 h 112"/>
              <a:gd name="T62" fmla="*/ 79 w 118"/>
              <a:gd name="T63" fmla="*/ 59 h 112"/>
              <a:gd name="T64" fmla="*/ 82 w 118"/>
              <a:gd name="T65" fmla="*/ 67 h 112"/>
              <a:gd name="T66" fmla="*/ 88 w 118"/>
              <a:gd name="T67" fmla="*/ 71 h 112"/>
              <a:gd name="T68" fmla="*/ 106 w 118"/>
              <a:gd name="T69" fmla="*/ 64 h 112"/>
              <a:gd name="T70" fmla="*/ 118 w 118"/>
              <a:gd name="T71" fmla="*/ 78 h 112"/>
              <a:gd name="T72" fmla="*/ 106 w 118"/>
              <a:gd name="T73" fmla="*/ 9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 h="112">
                <a:moveTo>
                  <a:pt x="106" y="91"/>
                </a:moveTo>
                <a:cubicBezTo>
                  <a:pt x="98" y="91"/>
                  <a:pt x="95" y="84"/>
                  <a:pt x="88" y="84"/>
                </a:cubicBezTo>
                <a:cubicBezTo>
                  <a:pt x="82" y="84"/>
                  <a:pt x="80" y="87"/>
                  <a:pt x="80" y="92"/>
                </a:cubicBezTo>
                <a:cubicBezTo>
                  <a:pt x="80" y="98"/>
                  <a:pt x="82" y="103"/>
                  <a:pt x="82" y="109"/>
                </a:cubicBezTo>
                <a:cubicBezTo>
                  <a:pt x="82" y="109"/>
                  <a:pt x="82" y="109"/>
                  <a:pt x="82" y="109"/>
                </a:cubicBezTo>
                <a:cubicBezTo>
                  <a:pt x="81" y="109"/>
                  <a:pt x="80" y="109"/>
                  <a:pt x="80" y="109"/>
                </a:cubicBezTo>
                <a:cubicBezTo>
                  <a:pt x="72" y="110"/>
                  <a:pt x="65" y="111"/>
                  <a:pt x="58" y="111"/>
                </a:cubicBezTo>
                <a:cubicBezTo>
                  <a:pt x="52" y="111"/>
                  <a:pt x="47" y="109"/>
                  <a:pt x="47" y="104"/>
                </a:cubicBezTo>
                <a:cubicBezTo>
                  <a:pt x="47" y="96"/>
                  <a:pt x="55" y="93"/>
                  <a:pt x="55" y="85"/>
                </a:cubicBezTo>
                <a:cubicBezTo>
                  <a:pt x="55" y="77"/>
                  <a:pt x="49" y="73"/>
                  <a:pt x="42" y="73"/>
                </a:cubicBezTo>
                <a:cubicBezTo>
                  <a:pt x="34" y="73"/>
                  <a:pt x="27" y="77"/>
                  <a:pt x="27" y="85"/>
                </a:cubicBezTo>
                <a:cubicBezTo>
                  <a:pt x="27" y="94"/>
                  <a:pt x="34" y="98"/>
                  <a:pt x="34" y="103"/>
                </a:cubicBezTo>
                <a:cubicBezTo>
                  <a:pt x="34" y="105"/>
                  <a:pt x="33" y="108"/>
                  <a:pt x="31" y="109"/>
                </a:cubicBezTo>
                <a:cubicBezTo>
                  <a:pt x="29" y="111"/>
                  <a:pt x="26" y="112"/>
                  <a:pt x="23" y="112"/>
                </a:cubicBezTo>
                <a:cubicBezTo>
                  <a:pt x="17" y="112"/>
                  <a:pt x="11" y="111"/>
                  <a:pt x="5" y="110"/>
                </a:cubicBezTo>
                <a:cubicBezTo>
                  <a:pt x="4" y="110"/>
                  <a:pt x="3" y="110"/>
                  <a:pt x="1" y="109"/>
                </a:cubicBezTo>
                <a:cubicBezTo>
                  <a:pt x="0" y="109"/>
                  <a:pt x="0" y="109"/>
                  <a:pt x="0" y="109"/>
                </a:cubicBezTo>
                <a:cubicBezTo>
                  <a:pt x="0" y="109"/>
                  <a:pt x="0" y="109"/>
                  <a:pt x="0" y="109"/>
                </a:cubicBezTo>
                <a:cubicBezTo>
                  <a:pt x="0" y="36"/>
                  <a:pt x="0" y="36"/>
                  <a:pt x="0" y="36"/>
                </a:cubicBezTo>
                <a:cubicBezTo>
                  <a:pt x="0" y="37"/>
                  <a:pt x="4" y="37"/>
                  <a:pt x="5" y="37"/>
                </a:cubicBezTo>
                <a:cubicBezTo>
                  <a:pt x="11" y="38"/>
                  <a:pt x="17" y="39"/>
                  <a:pt x="23" y="39"/>
                </a:cubicBezTo>
                <a:cubicBezTo>
                  <a:pt x="26" y="39"/>
                  <a:pt x="29" y="39"/>
                  <a:pt x="31" y="36"/>
                </a:cubicBezTo>
                <a:cubicBezTo>
                  <a:pt x="33" y="35"/>
                  <a:pt x="34" y="33"/>
                  <a:pt x="34" y="30"/>
                </a:cubicBezTo>
                <a:cubicBezTo>
                  <a:pt x="34" y="25"/>
                  <a:pt x="27" y="21"/>
                  <a:pt x="27" y="12"/>
                </a:cubicBezTo>
                <a:cubicBezTo>
                  <a:pt x="27" y="4"/>
                  <a:pt x="34" y="0"/>
                  <a:pt x="42" y="0"/>
                </a:cubicBezTo>
                <a:cubicBezTo>
                  <a:pt x="49" y="0"/>
                  <a:pt x="55" y="4"/>
                  <a:pt x="55" y="12"/>
                </a:cubicBezTo>
                <a:cubicBezTo>
                  <a:pt x="55" y="21"/>
                  <a:pt x="47" y="23"/>
                  <a:pt x="47" y="31"/>
                </a:cubicBezTo>
                <a:cubicBezTo>
                  <a:pt x="47" y="37"/>
                  <a:pt x="52" y="39"/>
                  <a:pt x="58" y="39"/>
                </a:cubicBezTo>
                <a:cubicBezTo>
                  <a:pt x="66" y="39"/>
                  <a:pt x="74" y="37"/>
                  <a:pt x="82" y="36"/>
                </a:cubicBezTo>
                <a:cubicBezTo>
                  <a:pt x="82" y="36"/>
                  <a:pt x="82" y="36"/>
                  <a:pt x="82" y="36"/>
                </a:cubicBezTo>
                <a:cubicBezTo>
                  <a:pt x="82" y="37"/>
                  <a:pt x="81" y="41"/>
                  <a:pt x="81" y="42"/>
                </a:cubicBezTo>
                <a:cubicBezTo>
                  <a:pt x="80" y="47"/>
                  <a:pt x="79" y="53"/>
                  <a:pt x="79" y="59"/>
                </a:cubicBezTo>
                <a:cubicBezTo>
                  <a:pt x="79" y="62"/>
                  <a:pt x="80" y="65"/>
                  <a:pt x="82" y="67"/>
                </a:cubicBezTo>
                <a:cubicBezTo>
                  <a:pt x="83" y="69"/>
                  <a:pt x="86" y="71"/>
                  <a:pt x="88" y="71"/>
                </a:cubicBezTo>
                <a:cubicBezTo>
                  <a:pt x="93" y="71"/>
                  <a:pt x="97" y="64"/>
                  <a:pt x="106" y="64"/>
                </a:cubicBezTo>
                <a:cubicBezTo>
                  <a:pt x="114" y="64"/>
                  <a:pt x="118" y="71"/>
                  <a:pt x="118" y="78"/>
                </a:cubicBezTo>
                <a:cubicBezTo>
                  <a:pt x="118" y="85"/>
                  <a:pt x="114" y="91"/>
                  <a:pt x="106" y="91"/>
                </a:cubicBezTo>
                <a:close/>
              </a:path>
            </a:pathLst>
          </a:custGeom>
          <a:gradFill>
            <a:gsLst>
              <a:gs pos="90000">
                <a:srgbClr val="F39C12"/>
              </a:gs>
              <a:gs pos="10000">
                <a:srgbClr val="F39C12"/>
              </a:gs>
              <a:gs pos="50000">
                <a:srgbClr val="F39C12">
                  <a:lumMod val="60000"/>
                  <a:lumOff val="40000"/>
                </a:srgbClr>
              </a:gs>
            </a:gsLst>
            <a:lin ang="0" scaled="1"/>
          </a:grad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kern="0" dirty="0">
              <a:solidFill>
                <a:prstClr val="black"/>
              </a:solidFill>
              <a:latin typeface="Calibri"/>
            </a:endParaRPr>
          </a:p>
        </p:txBody>
      </p:sp>
      <p:sp>
        <p:nvSpPr>
          <p:cNvPr id="34" name="Freeform 259"/>
          <p:cNvSpPr>
            <a:spLocks noEditPoints="1"/>
          </p:cNvSpPr>
          <p:nvPr/>
        </p:nvSpPr>
        <p:spPr bwMode="auto">
          <a:xfrm>
            <a:off x="5195044" y="5179624"/>
            <a:ext cx="394085" cy="392237"/>
          </a:xfrm>
          <a:custGeom>
            <a:avLst/>
            <a:gdLst>
              <a:gd name="T0" fmla="*/ 17 w 96"/>
              <a:gd name="T1" fmla="*/ 51 h 89"/>
              <a:gd name="T2" fmla="*/ 10 w 96"/>
              <a:gd name="T3" fmla="*/ 51 h 89"/>
              <a:gd name="T4" fmla="*/ 0 w 96"/>
              <a:gd name="T5" fmla="*/ 43 h 89"/>
              <a:gd name="T6" fmla="*/ 7 w 96"/>
              <a:gd name="T7" fmla="*/ 26 h 89"/>
              <a:gd name="T8" fmla="*/ 19 w 96"/>
              <a:gd name="T9" fmla="*/ 30 h 89"/>
              <a:gd name="T10" fmla="*/ 26 w 96"/>
              <a:gd name="T11" fmla="*/ 29 h 89"/>
              <a:gd name="T12" fmla="*/ 26 w 96"/>
              <a:gd name="T13" fmla="*/ 32 h 89"/>
              <a:gd name="T14" fmla="*/ 30 w 96"/>
              <a:gd name="T15" fmla="*/ 45 h 89"/>
              <a:gd name="T16" fmla="*/ 17 w 96"/>
              <a:gd name="T17" fmla="*/ 51 h 89"/>
              <a:gd name="T18" fmla="*/ 19 w 96"/>
              <a:gd name="T19" fmla="*/ 26 h 89"/>
              <a:gd name="T20" fmla="*/ 7 w 96"/>
              <a:gd name="T21" fmla="*/ 13 h 89"/>
              <a:gd name="T22" fmla="*/ 19 w 96"/>
              <a:gd name="T23" fmla="*/ 0 h 89"/>
              <a:gd name="T24" fmla="*/ 32 w 96"/>
              <a:gd name="T25" fmla="*/ 13 h 89"/>
              <a:gd name="T26" fmla="*/ 19 w 96"/>
              <a:gd name="T27" fmla="*/ 26 h 89"/>
              <a:gd name="T28" fmla="*/ 70 w 96"/>
              <a:gd name="T29" fmla="*/ 89 h 89"/>
              <a:gd name="T30" fmla="*/ 26 w 96"/>
              <a:gd name="T31" fmla="*/ 89 h 89"/>
              <a:gd name="T32" fmla="*/ 13 w 96"/>
              <a:gd name="T33" fmla="*/ 76 h 89"/>
              <a:gd name="T34" fmla="*/ 30 w 96"/>
              <a:gd name="T35" fmla="*/ 48 h 89"/>
              <a:gd name="T36" fmla="*/ 48 w 96"/>
              <a:gd name="T37" fmla="*/ 55 h 89"/>
              <a:gd name="T38" fmla="*/ 66 w 96"/>
              <a:gd name="T39" fmla="*/ 48 h 89"/>
              <a:gd name="T40" fmla="*/ 83 w 96"/>
              <a:gd name="T41" fmla="*/ 76 h 89"/>
              <a:gd name="T42" fmla="*/ 70 w 96"/>
              <a:gd name="T43" fmla="*/ 89 h 89"/>
              <a:gd name="T44" fmla="*/ 48 w 96"/>
              <a:gd name="T45" fmla="*/ 51 h 89"/>
              <a:gd name="T46" fmla="*/ 29 w 96"/>
              <a:gd name="T47" fmla="*/ 32 h 89"/>
              <a:gd name="T48" fmla="*/ 48 w 96"/>
              <a:gd name="T49" fmla="*/ 13 h 89"/>
              <a:gd name="T50" fmla="*/ 67 w 96"/>
              <a:gd name="T51" fmla="*/ 32 h 89"/>
              <a:gd name="T52" fmla="*/ 48 w 96"/>
              <a:gd name="T53" fmla="*/ 51 h 89"/>
              <a:gd name="T54" fmla="*/ 76 w 96"/>
              <a:gd name="T55" fmla="*/ 26 h 89"/>
              <a:gd name="T56" fmla="*/ 64 w 96"/>
              <a:gd name="T57" fmla="*/ 13 h 89"/>
              <a:gd name="T58" fmla="*/ 76 w 96"/>
              <a:gd name="T59" fmla="*/ 0 h 89"/>
              <a:gd name="T60" fmla="*/ 89 w 96"/>
              <a:gd name="T61" fmla="*/ 13 h 89"/>
              <a:gd name="T62" fmla="*/ 76 w 96"/>
              <a:gd name="T63" fmla="*/ 26 h 89"/>
              <a:gd name="T64" fmla="*/ 86 w 96"/>
              <a:gd name="T65" fmla="*/ 51 h 89"/>
              <a:gd name="T66" fmla="*/ 79 w 96"/>
              <a:gd name="T67" fmla="*/ 51 h 89"/>
              <a:gd name="T68" fmla="*/ 66 w 96"/>
              <a:gd name="T69" fmla="*/ 45 h 89"/>
              <a:gd name="T70" fmla="*/ 70 w 96"/>
              <a:gd name="T71" fmla="*/ 32 h 89"/>
              <a:gd name="T72" fmla="*/ 70 w 96"/>
              <a:gd name="T73" fmla="*/ 29 h 89"/>
              <a:gd name="T74" fmla="*/ 76 w 96"/>
              <a:gd name="T75" fmla="*/ 30 h 89"/>
              <a:gd name="T76" fmla="*/ 89 w 96"/>
              <a:gd name="T77" fmla="*/ 26 h 89"/>
              <a:gd name="T78" fmla="*/ 95 w 96"/>
              <a:gd name="T79" fmla="*/ 43 h 89"/>
              <a:gd name="T80" fmla="*/ 86 w 96"/>
              <a:gd name="T81" fmla="*/ 5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6" h="89">
                <a:moveTo>
                  <a:pt x="17" y="51"/>
                </a:moveTo>
                <a:cubicBezTo>
                  <a:pt x="10" y="51"/>
                  <a:pt x="10" y="51"/>
                  <a:pt x="10" y="51"/>
                </a:cubicBezTo>
                <a:cubicBezTo>
                  <a:pt x="5" y="51"/>
                  <a:pt x="0" y="49"/>
                  <a:pt x="0" y="43"/>
                </a:cubicBezTo>
                <a:cubicBezTo>
                  <a:pt x="0" y="39"/>
                  <a:pt x="0" y="26"/>
                  <a:pt x="7" y="26"/>
                </a:cubicBezTo>
                <a:cubicBezTo>
                  <a:pt x="8" y="26"/>
                  <a:pt x="13" y="30"/>
                  <a:pt x="19" y="30"/>
                </a:cubicBezTo>
                <a:cubicBezTo>
                  <a:pt x="22" y="30"/>
                  <a:pt x="24" y="30"/>
                  <a:pt x="26" y="29"/>
                </a:cubicBezTo>
                <a:cubicBezTo>
                  <a:pt x="26" y="30"/>
                  <a:pt x="26" y="31"/>
                  <a:pt x="26" y="32"/>
                </a:cubicBezTo>
                <a:cubicBezTo>
                  <a:pt x="26" y="37"/>
                  <a:pt x="27" y="41"/>
                  <a:pt x="30" y="45"/>
                </a:cubicBezTo>
                <a:cubicBezTo>
                  <a:pt x="25" y="45"/>
                  <a:pt x="20" y="47"/>
                  <a:pt x="17" y="51"/>
                </a:cubicBezTo>
                <a:close/>
                <a:moveTo>
                  <a:pt x="19" y="26"/>
                </a:moveTo>
                <a:cubicBezTo>
                  <a:pt x="12" y="26"/>
                  <a:pt x="7" y="20"/>
                  <a:pt x="7" y="13"/>
                </a:cubicBezTo>
                <a:cubicBezTo>
                  <a:pt x="7" y="6"/>
                  <a:pt x="12" y="0"/>
                  <a:pt x="19" y="0"/>
                </a:cubicBezTo>
                <a:cubicBezTo>
                  <a:pt x="26" y="0"/>
                  <a:pt x="32" y="6"/>
                  <a:pt x="32" y="13"/>
                </a:cubicBezTo>
                <a:cubicBezTo>
                  <a:pt x="32" y="20"/>
                  <a:pt x="26" y="26"/>
                  <a:pt x="19" y="26"/>
                </a:cubicBezTo>
                <a:close/>
                <a:moveTo>
                  <a:pt x="70" y="89"/>
                </a:moveTo>
                <a:cubicBezTo>
                  <a:pt x="26" y="89"/>
                  <a:pt x="26" y="89"/>
                  <a:pt x="26" y="89"/>
                </a:cubicBezTo>
                <a:cubicBezTo>
                  <a:pt x="18" y="89"/>
                  <a:pt x="13" y="84"/>
                  <a:pt x="13" y="76"/>
                </a:cubicBezTo>
                <a:cubicBezTo>
                  <a:pt x="13" y="65"/>
                  <a:pt x="16" y="48"/>
                  <a:pt x="30" y="48"/>
                </a:cubicBezTo>
                <a:cubicBezTo>
                  <a:pt x="32" y="48"/>
                  <a:pt x="38" y="55"/>
                  <a:pt x="48" y="55"/>
                </a:cubicBezTo>
                <a:cubicBezTo>
                  <a:pt x="58" y="55"/>
                  <a:pt x="64" y="48"/>
                  <a:pt x="66" y="48"/>
                </a:cubicBezTo>
                <a:cubicBezTo>
                  <a:pt x="80" y="48"/>
                  <a:pt x="83" y="65"/>
                  <a:pt x="83" y="76"/>
                </a:cubicBezTo>
                <a:cubicBezTo>
                  <a:pt x="83" y="84"/>
                  <a:pt x="77" y="89"/>
                  <a:pt x="70" y="89"/>
                </a:cubicBezTo>
                <a:close/>
                <a:moveTo>
                  <a:pt x="48" y="51"/>
                </a:moveTo>
                <a:cubicBezTo>
                  <a:pt x="37" y="51"/>
                  <a:pt x="29" y="43"/>
                  <a:pt x="29" y="32"/>
                </a:cubicBezTo>
                <a:cubicBezTo>
                  <a:pt x="29" y="22"/>
                  <a:pt x="37" y="13"/>
                  <a:pt x="48" y="13"/>
                </a:cubicBezTo>
                <a:cubicBezTo>
                  <a:pt x="58" y="13"/>
                  <a:pt x="67" y="22"/>
                  <a:pt x="67" y="32"/>
                </a:cubicBezTo>
                <a:cubicBezTo>
                  <a:pt x="67" y="43"/>
                  <a:pt x="58" y="51"/>
                  <a:pt x="48" y="51"/>
                </a:cubicBezTo>
                <a:close/>
                <a:moveTo>
                  <a:pt x="76" y="26"/>
                </a:moveTo>
                <a:cubicBezTo>
                  <a:pt x="69" y="26"/>
                  <a:pt x="64" y="20"/>
                  <a:pt x="64" y="13"/>
                </a:cubicBezTo>
                <a:cubicBezTo>
                  <a:pt x="64" y="6"/>
                  <a:pt x="69" y="0"/>
                  <a:pt x="76" y="0"/>
                </a:cubicBezTo>
                <a:cubicBezTo>
                  <a:pt x="83" y="0"/>
                  <a:pt x="89" y="6"/>
                  <a:pt x="89" y="13"/>
                </a:cubicBezTo>
                <a:cubicBezTo>
                  <a:pt x="89" y="20"/>
                  <a:pt x="83" y="26"/>
                  <a:pt x="76" y="26"/>
                </a:cubicBezTo>
                <a:close/>
                <a:moveTo>
                  <a:pt x="86" y="51"/>
                </a:moveTo>
                <a:cubicBezTo>
                  <a:pt x="79" y="51"/>
                  <a:pt x="79" y="51"/>
                  <a:pt x="79" y="51"/>
                </a:cubicBezTo>
                <a:cubicBezTo>
                  <a:pt x="76" y="47"/>
                  <a:pt x="71" y="45"/>
                  <a:pt x="66" y="45"/>
                </a:cubicBezTo>
                <a:cubicBezTo>
                  <a:pt x="69" y="41"/>
                  <a:pt x="70" y="37"/>
                  <a:pt x="70" y="32"/>
                </a:cubicBezTo>
                <a:cubicBezTo>
                  <a:pt x="70" y="31"/>
                  <a:pt x="70" y="30"/>
                  <a:pt x="70" y="29"/>
                </a:cubicBezTo>
                <a:cubicBezTo>
                  <a:pt x="72" y="30"/>
                  <a:pt x="74" y="30"/>
                  <a:pt x="76" y="30"/>
                </a:cubicBezTo>
                <a:cubicBezTo>
                  <a:pt x="83" y="30"/>
                  <a:pt x="88" y="26"/>
                  <a:pt x="89" y="26"/>
                </a:cubicBezTo>
                <a:cubicBezTo>
                  <a:pt x="96" y="26"/>
                  <a:pt x="95" y="39"/>
                  <a:pt x="95" y="43"/>
                </a:cubicBezTo>
                <a:cubicBezTo>
                  <a:pt x="95" y="49"/>
                  <a:pt x="91" y="51"/>
                  <a:pt x="86" y="51"/>
                </a:cubicBezTo>
                <a:close/>
              </a:path>
            </a:pathLst>
          </a:custGeom>
          <a:gradFill>
            <a:gsLst>
              <a:gs pos="24000">
                <a:srgbClr val="9BBB59"/>
              </a:gs>
              <a:gs pos="50000">
                <a:srgbClr val="9BBB59">
                  <a:lumMod val="60000"/>
                  <a:lumOff val="40000"/>
                </a:srgbClr>
              </a:gs>
              <a:gs pos="77000">
                <a:srgbClr val="9BBB59"/>
              </a:gs>
            </a:gsLst>
            <a:lin ang="0" scaled="0"/>
          </a:grad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2400" kern="0" dirty="0">
              <a:solidFill>
                <a:srgbClr val="000066"/>
              </a:solidFill>
              <a:latin typeface="Arial" panose="020B0604020202020204" pitchFamily="34" charset="0"/>
              <a:cs typeface="Arial" panose="020B0604020202020204" pitchFamily="34" charset="0"/>
            </a:endParaRPr>
          </a:p>
        </p:txBody>
      </p:sp>
      <p:sp>
        <p:nvSpPr>
          <p:cNvPr id="36" name="Freeform 76"/>
          <p:cNvSpPr>
            <a:spLocks noEditPoints="1"/>
          </p:cNvSpPr>
          <p:nvPr/>
        </p:nvSpPr>
        <p:spPr bwMode="auto">
          <a:xfrm>
            <a:off x="8307395" y="5189079"/>
            <a:ext cx="341773" cy="328353"/>
          </a:xfrm>
          <a:custGeom>
            <a:avLst/>
            <a:gdLst>
              <a:gd name="T0" fmla="*/ 4 w 44"/>
              <a:gd name="T1" fmla="*/ 6 h 39"/>
              <a:gd name="T2" fmla="*/ 4 w 44"/>
              <a:gd name="T3" fmla="*/ 38 h 39"/>
              <a:gd name="T4" fmla="*/ 4 w 44"/>
              <a:gd name="T5" fmla="*/ 39 h 39"/>
              <a:gd name="T6" fmla="*/ 2 w 44"/>
              <a:gd name="T7" fmla="*/ 39 h 39"/>
              <a:gd name="T8" fmla="*/ 1 w 44"/>
              <a:gd name="T9" fmla="*/ 38 h 39"/>
              <a:gd name="T10" fmla="*/ 1 w 44"/>
              <a:gd name="T11" fmla="*/ 6 h 39"/>
              <a:gd name="T12" fmla="*/ 0 w 44"/>
              <a:gd name="T13" fmla="*/ 3 h 39"/>
              <a:gd name="T14" fmla="*/ 3 w 44"/>
              <a:gd name="T15" fmla="*/ 0 h 39"/>
              <a:gd name="T16" fmla="*/ 6 w 44"/>
              <a:gd name="T17" fmla="*/ 3 h 39"/>
              <a:gd name="T18" fmla="*/ 4 w 44"/>
              <a:gd name="T19" fmla="*/ 6 h 39"/>
              <a:gd name="T20" fmla="*/ 44 w 44"/>
              <a:gd name="T21" fmla="*/ 24 h 39"/>
              <a:gd name="T22" fmla="*/ 42 w 44"/>
              <a:gd name="T23" fmla="*/ 26 h 39"/>
              <a:gd name="T24" fmla="*/ 33 w 44"/>
              <a:gd name="T25" fmla="*/ 29 h 39"/>
              <a:gd name="T26" fmla="*/ 20 w 44"/>
              <a:gd name="T27" fmla="*/ 25 h 39"/>
              <a:gd name="T28" fmla="*/ 9 w 44"/>
              <a:gd name="T29" fmla="*/ 29 h 39"/>
              <a:gd name="T30" fmla="*/ 8 w 44"/>
              <a:gd name="T31" fmla="*/ 29 h 39"/>
              <a:gd name="T32" fmla="*/ 6 w 44"/>
              <a:gd name="T33" fmla="*/ 28 h 39"/>
              <a:gd name="T34" fmla="*/ 6 w 44"/>
              <a:gd name="T35" fmla="*/ 9 h 39"/>
              <a:gd name="T36" fmla="*/ 7 w 44"/>
              <a:gd name="T37" fmla="*/ 7 h 39"/>
              <a:gd name="T38" fmla="*/ 9 w 44"/>
              <a:gd name="T39" fmla="*/ 6 h 39"/>
              <a:gd name="T40" fmla="*/ 20 w 44"/>
              <a:gd name="T41" fmla="*/ 3 h 39"/>
              <a:gd name="T42" fmla="*/ 30 w 44"/>
              <a:gd name="T43" fmla="*/ 6 h 39"/>
              <a:gd name="T44" fmla="*/ 33 w 44"/>
              <a:gd name="T45" fmla="*/ 7 h 39"/>
              <a:gd name="T46" fmla="*/ 42 w 44"/>
              <a:gd name="T47" fmla="*/ 3 h 39"/>
              <a:gd name="T48" fmla="*/ 44 w 44"/>
              <a:gd name="T49" fmla="*/ 5 h 39"/>
              <a:gd name="T50" fmla="*/ 44 w 44"/>
              <a:gd name="T51"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39">
                <a:moveTo>
                  <a:pt x="4" y="6"/>
                </a:moveTo>
                <a:cubicBezTo>
                  <a:pt x="4" y="38"/>
                  <a:pt x="4" y="38"/>
                  <a:pt x="4" y="38"/>
                </a:cubicBezTo>
                <a:cubicBezTo>
                  <a:pt x="4" y="39"/>
                  <a:pt x="4" y="39"/>
                  <a:pt x="4" y="39"/>
                </a:cubicBezTo>
                <a:cubicBezTo>
                  <a:pt x="2" y="39"/>
                  <a:pt x="2" y="39"/>
                  <a:pt x="2" y="39"/>
                </a:cubicBezTo>
                <a:cubicBezTo>
                  <a:pt x="2" y="39"/>
                  <a:pt x="1" y="39"/>
                  <a:pt x="1" y="38"/>
                </a:cubicBezTo>
                <a:cubicBezTo>
                  <a:pt x="1" y="6"/>
                  <a:pt x="1" y="6"/>
                  <a:pt x="1" y="6"/>
                </a:cubicBezTo>
                <a:cubicBezTo>
                  <a:pt x="0" y="5"/>
                  <a:pt x="0" y="4"/>
                  <a:pt x="0" y="3"/>
                </a:cubicBezTo>
                <a:cubicBezTo>
                  <a:pt x="0" y="1"/>
                  <a:pt x="1" y="0"/>
                  <a:pt x="3" y="0"/>
                </a:cubicBezTo>
                <a:cubicBezTo>
                  <a:pt x="5" y="0"/>
                  <a:pt x="6" y="1"/>
                  <a:pt x="6" y="3"/>
                </a:cubicBezTo>
                <a:cubicBezTo>
                  <a:pt x="6" y="4"/>
                  <a:pt x="5" y="5"/>
                  <a:pt x="4" y="6"/>
                </a:cubicBezTo>
                <a:close/>
                <a:moveTo>
                  <a:pt x="44" y="24"/>
                </a:moveTo>
                <a:cubicBezTo>
                  <a:pt x="44" y="25"/>
                  <a:pt x="43" y="26"/>
                  <a:pt x="42" y="26"/>
                </a:cubicBezTo>
                <a:cubicBezTo>
                  <a:pt x="39" y="28"/>
                  <a:pt x="36" y="29"/>
                  <a:pt x="33" y="29"/>
                </a:cubicBezTo>
                <a:cubicBezTo>
                  <a:pt x="28" y="29"/>
                  <a:pt x="26" y="25"/>
                  <a:pt x="20" y="25"/>
                </a:cubicBezTo>
                <a:cubicBezTo>
                  <a:pt x="16" y="25"/>
                  <a:pt x="12" y="27"/>
                  <a:pt x="9" y="29"/>
                </a:cubicBezTo>
                <a:cubicBezTo>
                  <a:pt x="8" y="29"/>
                  <a:pt x="8" y="29"/>
                  <a:pt x="8" y="29"/>
                </a:cubicBezTo>
                <a:cubicBezTo>
                  <a:pt x="7" y="29"/>
                  <a:pt x="6" y="29"/>
                  <a:pt x="6" y="28"/>
                </a:cubicBezTo>
                <a:cubicBezTo>
                  <a:pt x="6" y="9"/>
                  <a:pt x="6" y="9"/>
                  <a:pt x="6" y="9"/>
                </a:cubicBezTo>
                <a:cubicBezTo>
                  <a:pt x="6" y="8"/>
                  <a:pt x="6" y="8"/>
                  <a:pt x="7" y="7"/>
                </a:cubicBezTo>
                <a:cubicBezTo>
                  <a:pt x="8" y="7"/>
                  <a:pt x="8" y="7"/>
                  <a:pt x="9" y="6"/>
                </a:cubicBezTo>
                <a:cubicBezTo>
                  <a:pt x="12" y="5"/>
                  <a:pt x="16" y="3"/>
                  <a:pt x="20" y="3"/>
                </a:cubicBezTo>
                <a:cubicBezTo>
                  <a:pt x="24" y="3"/>
                  <a:pt x="27" y="5"/>
                  <a:pt x="30" y="6"/>
                </a:cubicBezTo>
                <a:cubicBezTo>
                  <a:pt x="31" y="7"/>
                  <a:pt x="32" y="7"/>
                  <a:pt x="33" y="7"/>
                </a:cubicBezTo>
                <a:cubicBezTo>
                  <a:pt x="37" y="7"/>
                  <a:pt x="41" y="3"/>
                  <a:pt x="42" y="3"/>
                </a:cubicBezTo>
                <a:cubicBezTo>
                  <a:pt x="43" y="3"/>
                  <a:pt x="44" y="4"/>
                  <a:pt x="44" y="5"/>
                </a:cubicBezTo>
                <a:lnTo>
                  <a:pt x="44" y="24"/>
                </a:lnTo>
                <a:close/>
              </a:path>
            </a:pathLst>
          </a:custGeom>
          <a:gradFill>
            <a:gsLst>
              <a:gs pos="90000">
                <a:srgbClr val="C0392B"/>
              </a:gs>
              <a:gs pos="10000">
                <a:srgbClr val="C0392B"/>
              </a:gs>
              <a:gs pos="50000">
                <a:srgbClr val="C0392B">
                  <a:lumMod val="60000"/>
                  <a:lumOff val="40000"/>
                </a:srgbClr>
              </a:gs>
            </a:gsLst>
            <a:lin ang="0" scaled="1"/>
          </a:grad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kern="0" dirty="0">
              <a:solidFill>
                <a:prstClr val="black"/>
              </a:solidFill>
              <a:latin typeface="Calibri"/>
            </a:endParaRPr>
          </a:p>
        </p:txBody>
      </p:sp>
      <p:sp>
        <p:nvSpPr>
          <p:cNvPr id="38" name="Freeform 270"/>
          <p:cNvSpPr>
            <a:spLocks noEditPoints="1"/>
          </p:cNvSpPr>
          <p:nvPr/>
        </p:nvSpPr>
        <p:spPr bwMode="auto">
          <a:xfrm>
            <a:off x="2124727" y="5179624"/>
            <a:ext cx="428441" cy="419996"/>
          </a:xfrm>
          <a:custGeom>
            <a:avLst/>
            <a:gdLst>
              <a:gd name="T0" fmla="*/ 48 w 61"/>
              <a:gd name="T1" fmla="*/ 18 h 48"/>
              <a:gd name="T2" fmla="*/ 24 w 61"/>
              <a:gd name="T3" fmla="*/ 35 h 48"/>
              <a:gd name="T4" fmla="*/ 18 w 61"/>
              <a:gd name="T5" fmla="*/ 34 h 48"/>
              <a:gd name="T6" fmla="*/ 9 w 61"/>
              <a:gd name="T7" fmla="*/ 39 h 48"/>
              <a:gd name="T8" fmla="*/ 6 w 61"/>
              <a:gd name="T9" fmla="*/ 39 h 48"/>
              <a:gd name="T10" fmla="*/ 6 w 61"/>
              <a:gd name="T11" fmla="*/ 39 h 48"/>
              <a:gd name="T12" fmla="*/ 4 w 61"/>
              <a:gd name="T13" fmla="*/ 38 h 48"/>
              <a:gd name="T14" fmla="*/ 5 w 61"/>
              <a:gd name="T15" fmla="*/ 37 h 48"/>
              <a:gd name="T16" fmla="*/ 9 w 61"/>
              <a:gd name="T17" fmla="*/ 31 h 48"/>
              <a:gd name="T18" fmla="*/ 0 w 61"/>
              <a:gd name="T19" fmla="*/ 18 h 48"/>
              <a:gd name="T20" fmla="*/ 24 w 61"/>
              <a:gd name="T21" fmla="*/ 0 h 48"/>
              <a:gd name="T22" fmla="*/ 48 w 61"/>
              <a:gd name="T23" fmla="*/ 18 h 48"/>
              <a:gd name="T24" fmla="*/ 4 w 61"/>
              <a:gd name="T25" fmla="*/ 18 h 48"/>
              <a:gd name="T26" fmla="*/ 11 w 61"/>
              <a:gd name="T27" fmla="*/ 27 h 48"/>
              <a:gd name="T28" fmla="*/ 15 w 61"/>
              <a:gd name="T29" fmla="*/ 29 h 48"/>
              <a:gd name="T30" fmla="*/ 13 w 61"/>
              <a:gd name="T31" fmla="*/ 32 h 48"/>
              <a:gd name="T32" fmla="*/ 15 w 61"/>
              <a:gd name="T33" fmla="*/ 31 h 48"/>
              <a:gd name="T34" fmla="*/ 17 w 61"/>
              <a:gd name="T35" fmla="*/ 30 h 48"/>
              <a:gd name="T36" fmla="*/ 19 w 61"/>
              <a:gd name="T37" fmla="*/ 30 h 48"/>
              <a:gd name="T38" fmla="*/ 24 w 61"/>
              <a:gd name="T39" fmla="*/ 31 h 48"/>
              <a:gd name="T40" fmla="*/ 44 w 61"/>
              <a:gd name="T41" fmla="*/ 18 h 48"/>
              <a:gd name="T42" fmla="*/ 24 w 61"/>
              <a:gd name="T43" fmla="*/ 4 h 48"/>
              <a:gd name="T44" fmla="*/ 4 w 61"/>
              <a:gd name="T45" fmla="*/ 18 h 48"/>
              <a:gd name="T46" fmla="*/ 56 w 61"/>
              <a:gd name="T47" fmla="*/ 45 h 48"/>
              <a:gd name="T48" fmla="*/ 57 w 61"/>
              <a:gd name="T49" fmla="*/ 47 h 48"/>
              <a:gd name="T50" fmla="*/ 55 w 61"/>
              <a:gd name="T51" fmla="*/ 48 h 48"/>
              <a:gd name="T52" fmla="*/ 52 w 61"/>
              <a:gd name="T53" fmla="*/ 47 h 48"/>
              <a:gd name="T54" fmla="*/ 43 w 61"/>
              <a:gd name="T55" fmla="*/ 43 h 48"/>
              <a:gd name="T56" fmla="*/ 37 w 61"/>
              <a:gd name="T57" fmla="*/ 44 h 48"/>
              <a:gd name="T58" fmla="*/ 21 w 61"/>
              <a:gd name="T59" fmla="*/ 39 h 48"/>
              <a:gd name="T60" fmla="*/ 24 w 61"/>
              <a:gd name="T61" fmla="*/ 39 h 48"/>
              <a:gd name="T62" fmla="*/ 43 w 61"/>
              <a:gd name="T63" fmla="*/ 33 h 48"/>
              <a:gd name="T64" fmla="*/ 52 w 61"/>
              <a:gd name="T65" fmla="*/ 18 h 48"/>
              <a:gd name="T66" fmla="*/ 51 w 61"/>
              <a:gd name="T67" fmla="*/ 12 h 48"/>
              <a:gd name="T68" fmla="*/ 61 w 61"/>
              <a:gd name="T69" fmla="*/ 26 h 48"/>
              <a:gd name="T70" fmla="*/ 52 w 61"/>
              <a:gd name="T71" fmla="*/ 40 h 48"/>
              <a:gd name="T72" fmla="*/ 56 w 61"/>
              <a:gd name="T73" fmla="*/ 4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 h="48">
                <a:moveTo>
                  <a:pt x="48" y="18"/>
                </a:moveTo>
                <a:cubicBezTo>
                  <a:pt x="48" y="27"/>
                  <a:pt x="37" y="35"/>
                  <a:pt x="24" y="35"/>
                </a:cubicBezTo>
                <a:cubicBezTo>
                  <a:pt x="22" y="35"/>
                  <a:pt x="20" y="35"/>
                  <a:pt x="18" y="34"/>
                </a:cubicBezTo>
                <a:cubicBezTo>
                  <a:pt x="15" y="36"/>
                  <a:pt x="12" y="38"/>
                  <a:pt x="9" y="39"/>
                </a:cubicBezTo>
                <a:cubicBezTo>
                  <a:pt x="8" y="39"/>
                  <a:pt x="7" y="39"/>
                  <a:pt x="6" y="39"/>
                </a:cubicBezTo>
                <a:cubicBezTo>
                  <a:pt x="6" y="39"/>
                  <a:pt x="6" y="39"/>
                  <a:pt x="6" y="39"/>
                </a:cubicBezTo>
                <a:cubicBezTo>
                  <a:pt x="5" y="39"/>
                  <a:pt x="5" y="39"/>
                  <a:pt x="4" y="38"/>
                </a:cubicBezTo>
                <a:cubicBezTo>
                  <a:pt x="4" y="38"/>
                  <a:pt x="5" y="37"/>
                  <a:pt x="5" y="37"/>
                </a:cubicBezTo>
                <a:cubicBezTo>
                  <a:pt x="6" y="35"/>
                  <a:pt x="8" y="34"/>
                  <a:pt x="9" y="31"/>
                </a:cubicBezTo>
                <a:cubicBezTo>
                  <a:pt x="4" y="28"/>
                  <a:pt x="0" y="23"/>
                  <a:pt x="0" y="18"/>
                </a:cubicBezTo>
                <a:cubicBezTo>
                  <a:pt x="0" y="8"/>
                  <a:pt x="11" y="0"/>
                  <a:pt x="24" y="0"/>
                </a:cubicBezTo>
                <a:cubicBezTo>
                  <a:pt x="37" y="0"/>
                  <a:pt x="48" y="8"/>
                  <a:pt x="48" y="18"/>
                </a:cubicBezTo>
                <a:close/>
                <a:moveTo>
                  <a:pt x="4" y="18"/>
                </a:moveTo>
                <a:cubicBezTo>
                  <a:pt x="4" y="21"/>
                  <a:pt x="7" y="25"/>
                  <a:pt x="11" y="27"/>
                </a:cubicBezTo>
                <a:cubicBezTo>
                  <a:pt x="15" y="29"/>
                  <a:pt x="15" y="29"/>
                  <a:pt x="15" y="29"/>
                </a:cubicBezTo>
                <a:cubicBezTo>
                  <a:pt x="13" y="32"/>
                  <a:pt x="13" y="32"/>
                  <a:pt x="13" y="32"/>
                </a:cubicBezTo>
                <a:cubicBezTo>
                  <a:pt x="14" y="32"/>
                  <a:pt x="15" y="31"/>
                  <a:pt x="15" y="31"/>
                </a:cubicBezTo>
                <a:cubicBezTo>
                  <a:pt x="17" y="30"/>
                  <a:pt x="17" y="30"/>
                  <a:pt x="17" y="30"/>
                </a:cubicBezTo>
                <a:cubicBezTo>
                  <a:pt x="19" y="30"/>
                  <a:pt x="19" y="30"/>
                  <a:pt x="19" y="30"/>
                </a:cubicBezTo>
                <a:cubicBezTo>
                  <a:pt x="20" y="30"/>
                  <a:pt x="22" y="31"/>
                  <a:pt x="24" y="31"/>
                </a:cubicBezTo>
                <a:cubicBezTo>
                  <a:pt x="35" y="31"/>
                  <a:pt x="44" y="25"/>
                  <a:pt x="44" y="18"/>
                </a:cubicBezTo>
                <a:cubicBezTo>
                  <a:pt x="44" y="10"/>
                  <a:pt x="35" y="4"/>
                  <a:pt x="24" y="4"/>
                </a:cubicBezTo>
                <a:cubicBezTo>
                  <a:pt x="13" y="4"/>
                  <a:pt x="4" y="10"/>
                  <a:pt x="4" y="18"/>
                </a:cubicBezTo>
                <a:close/>
                <a:moveTo>
                  <a:pt x="56" y="45"/>
                </a:moveTo>
                <a:cubicBezTo>
                  <a:pt x="56" y="46"/>
                  <a:pt x="57" y="46"/>
                  <a:pt x="57" y="47"/>
                </a:cubicBezTo>
                <a:cubicBezTo>
                  <a:pt x="56" y="48"/>
                  <a:pt x="56" y="48"/>
                  <a:pt x="55" y="48"/>
                </a:cubicBezTo>
                <a:cubicBezTo>
                  <a:pt x="54" y="48"/>
                  <a:pt x="53" y="48"/>
                  <a:pt x="52" y="47"/>
                </a:cubicBezTo>
                <a:cubicBezTo>
                  <a:pt x="49" y="47"/>
                  <a:pt x="46" y="45"/>
                  <a:pt x="43" y="43"/>
                </a:cubicBezTo>
                <a:cubicBezTo>
                  <a:pt x="41" y="43"/>
                  <a:pt x="39" y="44"/>
                  <a:pt x="37" y="44"/>
                </a:cubicBezTo>
                <a:cubicBezTo>
                  <a:pt x="31" y="44"/>
                  <a:pt x="25" y="42"/>
                  <a:pt x="21" y="39"/>
                </a:cubicBezTo>
                <a:cubicBezTo>
                  <a:pt x="22" y="39"/>
                  <a:pt x="23" y="39"/>
                  <a:pt x="24" y="39"/>
                </a:cubicBezTo>
                <a:cubicBezTo>
                  <a:pt x="31" y="39"/>
                  <a:pt x="38" y="37"/>
                  <a:pt x="43" y="33"/>
                </a:cubicBezTo>
                <a:cubicBezTo>
                  <a:pt x="49" y="29"/>
                  <a:pt x="52" y="24"/>
                  <a:pt x="52" y="18"/>
                </a:cubicBezTo>
                <a:cubicBezTo>
                  <a:pt x="52" y="16"/>
                  <a:pt x="52" y="14"/>
                  <a:pt x="51" y="12"/>
                </a:cubicBezTo>
                <a:cubicBezTo>
                  <a:pt x="57" y="16"/>
                  <a:pt x="61" y="21"/>
                  <a:pt x="61" y="26"/>
                </a:cubicBezTo>
                <a:cubicBezTo>
                  <a:pt x="61" y="32"/>
                  <a:pt x="57" y="37"/>
                  <a:pt x="52" y="40"/>
                </a:cubicBezTo>
                <a:cubicBezTo>
                  <a:pt x="53" y="43"/>
                  <a:pt x="55" y="44"/>
                  <a:pt x="56" y="45"/>
                </a:cubicBezTo>
                <a:close/>
              </a:path>
            </a:pathLst>
          </a:custGeom>
          <a:gradFill>
            <a:gsLst>
              <a:gs pos="90000">
                <a:srgbClr val="16A085"/>
              </a:gs>
              <a:gs pos="10000">
                <a:srgbClr val="16A085"/>
              </a:gs>
              <a:gs pos="50000">
                <a:srgbClr val="16A085">
                  <a:lumMod val="60000"/>
                  <a:lumOff val="40000"/>
                </a:srgbClr>
              </a:gs>
            </a:gsLst>
            <a:lin ang="0" scaled="1"/>
          </a:grad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kern="0" dirty="0">
              <a:solidFill>
                <a:prstClr val="black"/>
              </a:solidFill>
              <a:latin typeface="Calibri"/>
            </a:endParaRPr>
          </a:p>
        </p:txBody>
      </p:sp>
      <p:sp>
        <p:nvSpPr>
          <p:cNvPr id="53" name="Freeform 10"/>
          <p:cNvSpPr>
            <a:spLocks/>
          </p:cNvSpPr>
          <p:nvPr/>
        </p:nvSpPr>
        <p:spPr bwMode="auto">
          <a:xfrm>
            <a:off x="735480" y="5596408"/>
            <a:ext cx="1817688" cy="496887"/>
          </a:xfrm>
          <a:custGeom>
            <a:avLst/>
            <a:gdLst>
              <a:gd name="T0" fmla="*/ 0 w 945"/>
              <a:gd name="T1" fmla="*/ 258 h 258"/>
              <a:gd name="T2" fmla="*/ 328 w 945"/>
              <a:gd name="T3" fmla="*/ 258 h 258"/>
              <a:gd name="T4" fmla="*/ 737 w 945"/>
              <a:gd name="T5" fmla="*/ 258 h 258"/>
              <a:gd name="T6" fmla="*/ 798 w 945"/>
              <a:gd name="T7" fmla="*/ 253 h 258"/>
              <a:gd name="T8" fmla="*/ 834 w 945"/>
              <a:gd name="T9" fmla="*/ 242 h 258"/>
              <a:gd name="T10" fmla="*/ 873 w 945"/>
              <a:gd name="T11" fmla="*/ 206 h 258"/>
              <a:gd name="T12" fmla="*/ 884 w 945"/>
              <a:gd name="T13" fmla="*/ 157 h 258"/>
              <a:gd name="T14" fmla="*/ 884 w 945"/>
              <a:gd name="T15" fmla="*/ 94 h 258"/>
              <a:gd name="T16" fmla="*/ 945 w 945"/>
              <a:gd name="T17" fmla="*/ 94 h 258"/>
              <a:gd name="T18" fmla="*/ 851 w 945"/>
              <a:gd name="T19" fmla="*/ 0 h 258"/>
              <a:gd name="T20" fmla="*/ 757 w 945"/>
              <a:gd name="T21" fmla="*/ 94 h 258"/>
              <a:gd name="T22" fmla="*/ 816 w 945"/>
              <a:gd name="T23" fmla="*/ 94 h 258"/>
              <a:gd name="T24" fmla="*/ 816 w 945"/>
              <a:gd name="T25" fmla="*/ 157 h 258"/>
              <a:gd name="T26" fmla="*/ 814 w 945"/>
              <a:gd name="T27" fmla="*/ 173 h 258"/>
              <a:gd name="T28" fmla="*/ 810 w 945"/>
              <a:gd name="T29" fmla="*/ 177 h 258"/>
              <a:gd name="T30" fmla="*/ 790 w 945"/>
              <a:gd name="T31" fmla="*/ 185 h 258"/>
              <a:gd name="T32" fmla="*/ 737 w 945"/>
              <a:gd name="T33" fmla="*/ 190 h 258"/>
              <a:gd name="T34" fmla="*/ 1 w 945"/>
              <a:gd name="T35" fmla="*/ 190 h 258"/>
              <a:gd name="T36" fmla="*/ 0 w 945"/>
              <a:gd name="T37" fmla="*/ 25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45" h="258">
                <a:moveTo>
                  <a:pt x="0" y="258"/>
                </a:moveTo>
                <a:cubicBezTo>
                  <a:pt x="328" y="258"/>
                  <a:pt x="328" y="258"/>
                  <a:pt x="328" y="258"/>
                </a:cubicBezTo>
                <a:cubicBezTo>
                  <a:pt x="425" y="258"/>
                  <a:pt x="737" y="258"/>
                  <a:pt x="737" y="258"/>
                </a:cubicBezTo>
                <a:cubicBezTo>
                  <a:pt x="760" y="258"/>
                  <a:pt x="780" y="256"/>
                  <a:pt x="798" y="253"/>
                </a:cubicBezTo>
                <a:cubicBezTo>
                  <a:pt x="811" y="251"/>
                  <a:pt x="823" y="247"/>
                  <a:pt x="834" y="242"/>
                </a:cubicBezTo>
                <a:cubicBezTo>
                  <a:pt x="850" y="235"/>
                  <a:pt x="865" y="222"/>
                  <a:pt x="873" y="206"/>
                </a:cubicBezTo>
                <a:cubicBezTo>
                  <a:pt x="882" y="190"/>
                  <a:pt x="884" y="173"/>
                  <a:pt x="884" y="157"/>
                </a:cubicBezTo>
                <a:cubicBezTo>
                  <a:pt x="884" y="94"/>
                  <a:pt x="884" y="94"/>
                  <a:pt x="884" y="94"/>
                </a:cubicBezTo>
                <a:cubicBezTo>
                  <a:pt x="945" y="94"/>
                  <a:pt x="945" y="94"/>
                  <a:pt x="945" y="94"/>
                </a:cubicBezTo>
                <a:cubicBezTo>
                  <a:pt x="851" y="0"/>
                  <a:pt x="851" y="0"/>
                  <a:pt x="851" y="0"/>
                </a:cubicBezTo>
                <a:cubicBezTo>
                  <a:pt x="757" y="94"/>
                  <a:pt x="757" y="94"/>
                  <a:pt x="757" y="94"/>
                </a:cubicBezTo>
                <a:cubicBezTo>
                  <a:pt x="816" y="94"/>
                  <a:pt x="816" y="94"/>
                  <a:pt x="816" y="94"/>
                </a:cubicBezTo>
                <a:cubicBezTo>
                  <a:pt x="816" y="157"/>
                  <a:pt x="816" y="157"/>
                  <a:pt x="816" y="157"/>
                </a:cubicBezTo>
                <a:cubicBezTo>
                  <a:pt x="816" y="165"/>
                  <a:pt x="815" y="170"/>
                  <a:pt x="814" y="173"/>
                </a:cubicBezTo>
                <a:cubicBezTo>
                  <a:pt x="813" y="175"/>
                  <a:pt x="812" y="176"/>
                  <a:pt x="810" y="177"/>
                </a:cubicBezTo>
                <a:cubicBezTo>
                  <a:pt x="808" y="179"/>
                  <a:pt x="802" y="183"/>
                  <a:pt x="790" y="185"/>
                </a:cubicBezTo>
                <a:cubicBezTo>
                  <a:pt x="778" y="188"/>
                  <a:pt x="760" y="190"/>
                  <a:pt x="737" y="190"/>
                </a:cubicBezTo>
                <a:cubicBezTo>
                  <a:pt x="737" y="190"/>
                  <a:pt x="425" y="190"/>
                  <a:pt x="1" y="190"/>
                </a:cubicBezTo>
                <a:lnTo>
                  <a:pt x="0" y="258"/>
                </a:lnTo>
                <a:close/>
              </a:path>
            </a:pathLst>
          </a:custGeom>
          <a:gradFill>
            <a:gsLst>
              <a:gs pos="90000">
                <a:srgbClr val="16A085"/>
              </a:gs>
              <a:gs pos="10000">
                <a:srgbClr val="16A085"/>
              </a:gs>
              <a:gs pos="50000">
                <a:srgbClr val="16A085">
                  <a:lumMod val="60000"/>
                  <a:lumOff val="40000"/>
                </a:srgbClr>
              </a:gs>
            </a:gsLst>
            <a:lin ang="0" scaled="1"/>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ndParaRPr>
          </a:p>
        </p:txBody>
      </p:sp>
      <p:grpSp>
        <p:nvGrpSpPr>
          <p:cNvPr id="54" name="Group 53"/>
          <p:cNvGrpSpPr/>
          <p:nvPr/>
        </p:nvGrpSpPr>
        <p:grpSpPr>
          <a:xfrm>
            <a:off x="2167406" y="5596408"/>
            <a:ext cx="1909763" cy="496888"/>
            <a:chOff x="1414463" y="2368550"/>
            <a:chExt cx="1909763" cy="496888"/>
          </a:xfrm>
        </p:grpSpPr>
        <p:sp>
          <p:nvSpPr>
            <p:cNvPr id="55" name="Freeform 11"/>
            <p:cNvSpPr>
              <a:spLocks/>
            </p:cNvSpPr>
            <p:nvPr/>
          </p:nvSpPr>
          <p:spPr bwMode="auto">
            <a:xfrm>
              <a:off x="1414463" y="2368550"/>
              <a:ext cx="1909763" cy="496887"/>
            </a:xfrm>
            <a:custGeom>
              <a:avLst/>
              <a:gdLst>
                <a:gd name="T0" fmla="*/ 899 w 993"/>
                <a:gd name="T1" fmla="*/ 0 h 258"/>
                <a:gd name="T2" fmla="*/ 805 w 993"/>
                <a:gd name="T3" fmla="*/ 94 h 258"/>
                <a:gd name="T4" fmla="*/ 864 w 993"/>
                <a:gd name="T5" fmla="*/ 94 h 258"/>
                <a:gd name="T6" fmla="*/ 864 w 993"/>
                <a:gd name="T7" fmla="*/ 157 h 258"/>
                <a:gd name="T8" fmla="*/ 862 w 993"/>
                <a:gd name="T9" fmla="*/ 173 h 258"/>
                <a:gd name="T10" fmla="*/ 858 w 993"/>
                <a:gd name="T11" fmla="*/ 177 h 258"/>
                <a:gd name="T12" fmla="*/ 838 w 993"/>
                <a:gd name="T13" fmla="*/ 185 h 258"/>
                <a:gd name="T14" fmla="*/ 785 w 993"/>
                <a:gd name="T15" fmla="*/ 190 h 258"/>
                <a:gd name="T16" fmla="*/ 136 w 993"/>
                <a:gd name="T17" fmla="*/ 190 h 258"/>
                <a:gd name="T18" fmla="*/ 129 w 993"/>
                <a:gd name="T19" fmla="*/ 206 h 258"/>
                <a:gd name="T20" fmla="*/ 90 w 993"/>
                <a:gd name="T21" fmla="*/ 242 h 258"/>
                <a:gd name="T22" fmla="*/ 54 w 993"/>
                <a:gd name="T23" fmla="*/ 253 h 258"/>
                <a:gd name="T24" fmla="*/ 0 w 993"/>
                <a:gd name="T25" fmla="*/ 257 h 258"/>
                <a:gd name="T26" fmla="*/ 0 w 993"/>
                <a:gd name="T27" fmla="*/ 258 h 258"/>
                <a:gd name="T28" fmla="*/ 785 w 993"/>
                <a:gd name="T29" fmla="*/ 258 h 258"/>
                <a:gd name="T30" fmla="*/ 846 w 993"/>
                <a:gd name="T31" fmla="*/ 253 h 258"/>
                <a:gd name="T32" fmla="*/ 882 w 993"/>
                <a:gd name="T33" fmla="*/ 242 h 258"/>
                <a:gd name="T34" fmla="*/ 921 w 993"/>
                <a:gd name="T35" fmla="*/ 206 h 258"/>
                <a:gd name="T36" fmla="*/ 932 w 993"/>
                <a:gd name="T37" fmla="*/ 157 h 258"/>
                <a:gd name="T38" fmla="*/ 932 w 993"/>
                <a:gd name="T39" fmla="*/ 94 h 258"/>
                <a:gd name="T40" fmla="*/ 993 w 993"/>
                <a:gd name="T41" fmla="*/ 94 h 258"/>
                <a:gd name="T42" fmla="*/ 899 w 993"/>
                <a:gd name="T43"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93" h="258">
                  <a:moveTo>
                    <a:pt x="899" y="0"/>
                  </a:moveTo>
                  <a:cubicBezTo>
                    <a:pt x="805" y="94"/>
                    <a:pt x="805" y="94"/>
                    <a:pt x="805" y="94"/>
                  </a:cubicBezTo>
                  <a:cubicBezTo>
                    <a:pt x="864" y="94"/>
                    <a:pt x="864" y="94"/>
                    <a:pt x="864" y="94"/>
                  </a:cubicBezTo>
                  <a:cubicBezTo>
                    <a:pt x="864" y="157"/>
                    <a:pt x="864" y="157"/>
                    <a:pt x="864" y="157"/>
                  </a:cubicBezTo>
                  <a:cubicBezTo>
                    <a:pt x="864" y="165"/>
                    <a:pt x="863" y="170"/>
                    <a:pt x="862" y="173"/>
                  </a:cubicBezTo>
                  <a:cubicBezTo>
                    <a:pt x="861" y="175"/>
                    <a:pt x="860" y="176"/>
                    <a:pt x="858" y="177"/>
                  </a:cubicBezTo>
                  <a:cubicBezTo>
                    <a:pt x="856" y="179"/>
                    <a:pt x="850" y="183"/>
                    <a:pt x="838" y="185"/>
                  </a:cubicBezTo>
                  <a:cubicBezTo>
                    <a:pt x="826" y="188"/>
                    <a:pt x="808" y="190"/>
                    <a:pt x="785" y="190"/>
                  </a:cubicBezTo>
                  <a:cubicBezTo>
                    <a:pt x="136" y="190"/>
                    <a:pt x="136" y="190"/>
                    <a:pt x="136" y="190"/>
                  </a:cubicBezTo>
                  <a:cubicBezTo>
                    <a:pt x="134" y="195"/>
                    <a:pt x="132" y="201"/>
                    <a:pt x="129" y="206"/>
                  </a:cubicBezTo>
                  <a:cubicBezTo>
                    <a:pt x="121" y="222"/>
                    <a:pt x="106" y="235"/>
                    <a:pt x="90" y="242"/>
                  </a:cubicBezTo>
                  <a:cubicBezTo>
                    <a:pt x="79" y="247"/>
                    <a:pt x="67" y="251"/>
                    <a:pt x="54" y="253"/>
                  </a:cubicBezTo>
                  <a:cubicBezTo>
                    <a:pt x="38" y="256"/>
                    <a:pt x="20" y="257"/>
                    <a:pt x="0" y="257"/>
                  </a:cubicBezTo>
                  <a:cubicBezTo>
                    <a:pt x="0" y="258"/>
                    <a:pt x="0" y="258"/>
                    <a:pt x="0" y="258"/>
                  </a:cubicBezTo>
                  <a:cubicBezTo>
                    <a:pt x="785" y="258"/>
                    <a:pt x="785" y="258"/>
                    <a:pt x="785" y="258"/>
                  </a:cubicBezTo>
                  <a:cubicBezTo>
                    <a:pt x="808" y="258"/>
                    <a:pt x="828" y="256"/>
                    <a:pt x="846" y="253"/>
                  </a:cubicBezTo>
                  <a:cubicBezTo>
                    <a:pt x="859" y="251"/>
                    <a:pt x="871" y="247"/>
                    <a:pt x="882" y="242"/>
                  </a:cubicBezTo>
                  <a:cubicBezTo>
                    <a:pt x="898" y="235"/>
                    <a:pt x="913" y="222"/>
                    <a:pt x="921" y="206"/>
                  </a:cubicBezTo>
                  <a:cubicBezTo>
                    <a:pt x="930" y="190"/>
                    <a:pt x="932" y="173"/>
                    <a:pt x="932" y="157"/>
                  </a:cubicBezTo>
                  <a:cubicBezTo>
                    <a:pt x="932" y="94"/>
                    <a:pt x="932" y="94"/>
                    <a:pt x="932" y="94"/>
                  </a:cubicBezTo>
                  <a:cubicBezTo>
                    <a:pt x="993" y="94"/>
                    <a:pt x="993" y="94"/>
                    <a:pt x="993" y="94"/>
                  </a:cubicBezTo>
                  <a:lnTo>
                    <a:pt x="899" y="0"/>
                  </a:lnTo>
                  <a:close/>
                </a:path>
              </a:pathLst>
            </a:custGeom>
            <a:gradFill>
              <a:gsLst>
                <a:gs pos="90000">
                  <a:srgbClr val="F39C12"/>
                </a:gs>
                <a:gs pos="10000">
                  <a:srgbClr val="F39C12"/>
                </a:gs>
                <a:gs pos="50000">
                  <a:srgbClr val="F39C12">
                    <a:lumMod val="60000"/>
                    <a:lumOff val="40000"/>
                  </a:srgbClr>
                </a:gs>
              </a:gsLst>
              <a:lin ang="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kern="0" dirty="0">
                <a:solidFill>
                  <a:prstClr val="black"/>
                </a:solidFill>
                <a:latin typeface="Calibri"/>
              </a:endParaRPr>
            </a:p>
          </p:txBody>
        </p:sp>
        <p:sp>
          <p:nvSpPr>
            <p:cNvPr id="56" name="Freeform 12"/>
            <p:cNvSpPr>
              <a:spLocks/>
            </p:cNvSpPr>
            <p:nvPr/>
          </p:nvSpPr>
          <p:spPr bwMode="auto">
            <a:xfrm>
              <a:off x="1414463" y="2735263"/>
              <a:ext cx="296863" cy="130175"/>
            </a:xfrm>
            <a:custGeom>
              <a:avLst/>
              <a:gdLst>
                <a:gd name="T0" fmla="*/ 145 w 155"/>
                <a:gd name="T1" fmla="*/ 32 h 68"/>
                <a:gd name="T2" fmla="*/ 155 w 155"/>
                <a:gd name="T3" fmla="*/ 0 h 68"/>
                <a:gd name="T4" fmla="*/ 136 w 155"/>
                <a:gd name="T5" fmla="*/ 0 h 68"/>
                <a:gd name="T6" fmla="*/ 129 w 155"/>
                <a:gd name="T7" fmla="*/ 16 h 68"/>
                <a:gd name="T8" fmla="*/ 90 w 155"/>
                <a:gd name="T9" fmla="*/ 52 h 68"/>
                <a:gd name="T10" fmla="*/ 54 w 155"/>
                <a:gd name="T11" fmla="*/ 63 h 68"/>
                <a:gd name="T12" fmla="*/ 0 w 155"/>
                <a:gd name="T13" fmla="*/ 67 h 68"/>
                <a:gd name="T14" fmla="*/ 0 w 155"/>
                <a:gd name="T15" fmla="*/ 68 h 68"/>
                <a:gd name="T16" fmla="*/ 107 w 155"/>
                <a:gd name="T17" fmla="*/ 68 h 68"/>
                <a:gd name="T18" fmla="*/ 145 w 155"/>
                <a:gd name="T19" fmla="*/ 3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68">
                  <a:moveTo>
                    <a:pt x="145" y="32"/>
                  </a:moveTo>
                  <a:cubicBezTo>
                    <a:pt x="151" y="22"/>
                    <a:pt x="154" y="11"/>
                    <a:pt x="155" y="0"/>
                  </a:cubicBezTo>
                  <a:cubicBezTo>
                    <a:pt x="136" y="0"/>
                    <a:pt x="136" y="0"/>
                    <a:pt x="136" y="0"/>
                  </a:cubicBezTo>
                  <a:cubicBezTo>
                    <a:pt x="134" y="5"/>
                    <a:pt x="132" y="11"/>
                    <a:pt x="129" y="16"/>
                  </a:cubicBezTo>
                  <a:cubicBezTo>
                    <a:pt x="121" y="32"/>
                    <a:pt x="106" y="45"/>
                    <a:pt x="90" y="52"/>
                  </a:cubicBezTo>
                  <a:cubicBezTo>
                    <a:pt x="79" y="57"/>
                    <a:pt x="67" y="61"/>
                    <a:pt x="54" y="63"/>
                  </a:cubicBezTo>
                  <a:cubicBezTo>
                    <a:pt x="38" y="66"/>
                    <a:pt x="20" y="67"/>
                    <a:pt x="0" y="67"/>
                  </a:cubicBezTo>
                  <a:cubicBezTo>
                    <a:pt x="0" y="68"/>
                    <a:pt x="0" y="68"/>
                    <a:pt x="0" y="68"/>
                  </a:cubicBezTo>
                  <a:cubicBezTo>
                    <a:pt x="107" y="68"/>
                    <a:pt x="107" y="68"/>
                    <a:pt x="107" y="68"/>
                  </a:cubicBezTo>
                  <a:cubicBezTo>
                    <a:pt x="123" y="60"/>
                    <a:pt x="137" y="48"/>
                    <a:pt x="145" y="32"/>
                  </a:cubicBezTo>
                  <a:close/>
                </a:path>
              </a:pathLst>
            </a:custGeom>
            <a:gradFill>
              <a:gsLst>
                <a:gs pos="90000">
                  <a:srgbClr val="F39C12"/>
                </a:gs>
                <a:gs pos="10000">
                  <a:srgbClr val="F39C12"/>
                </a:gs>
                <a:gs pos="50000">
                  <a:srgbClr val="F39C12">
                    <a:lumMod val="60000"/>
                    <a:lumOff val="40000"/>
                  </a:srgbClr>
                </a:gs>
              </a:gsLst>
              <a:lin ang="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kern="0" dirty="0">
                <a:solidFill>
                  <a:prstClr val="black"/>
                </a:solidFill>
                <a:latin typeface="Calibri"/>
              </a:endParaRPr>
            </a:p>
          </p:txBody>
        </p:sp>
      </p:grpSp>
      <p:grpSp>
        <p:nvGrpSpPr>
          <p:cNvPr id="57" name="Group 56"/>
          <p:cNvGrpSpPr/>
          <p:nvPr/>
        </p:nvGrpSpPr>
        <p:grpSpPr>
          <a:xfrm>
            <a:off x="3691406" y="5596408"/>
            <a:ext cx="1909763" cy="496888"/>
            <a:chOff x="2938463" y="2368550"/>
            <a:chExt cx="1909763" cy="496888"/>
          </a:xfrm>
        </p:grpSpPr>
        <p:sp>
          <p:nvSpPr>
            <p:cNvPr id="58" name="Freeform 13"/>
            <p:cNvSpPr>
              <a:spLocks/>
            </p:cNvSpPr>
            <p:nvPr/>
          </p:nvSpPr>
          <p:spPr bwMode="auto">
            <a:xfrm>
              <a:off x="2938463" y="2368550"/>
              <a:ext cx="1909763" cy="496887"/>
            </a:xfrm>
            <a:custGeom>
              <a:avLst/>
              <a:gdLst>
                <a:gd name="T0" fmla="*/ 899 w 993"/>
                <a:gd name="T1" fmla="*/ 0 h 258"/>
                <a:gd name="T2" fmla="*/ 806 w 993"/>
                <a:gd name="T3" fmla="*/ 94 h 258"/>
                <a:gd name="T4" fmla="*/ 864 w 993"/>
                <a:gd name="T5" fmla="*/ 94 h 258"/>
                <a:gd name="T6" fmla="*/ 864 w 993"/>
                <a:gd name="T7" fmla="*/ 157 h 258"/>
                <a:gd name="T8" fmla="*/ 862 w 993"/>
                <a:gd name="T9" fmla="*/ 173 h 258"/>
                <a:gd name="T10" fmla="*/ 859 w 993"/>
                <a:gd name="T11" fmla="*/ 177 h 258"/>
                <a:gd name="T12" fmla="*/ 838 w 993"/>
                <a:gd name="T13" fmla="*/ 185 h 258"/>
                <a:gd name="T14" fmla="*/ 785 w 993"/>
                <a:gd name="T15" fmla="*/ 190 h 258"/>
                <a:gd name="T16" fmla="*/ 136 w 993"/>
                <a:gd name="T17" fmla="*/ 190 h 258"/>
                <a:gd name="T18" fmla="*/ 129 w 993"/>
                <a:gd name="T19" fmla="*/ 206 h 258"/>
                <a:gd name="T20" fmla="*/ 90 w 993"/>
                <a:gd name="T21" fmla="*/ 242 h 258"/>
                <a:gd name="T22" fmla="*/ 54 w 993"/>
                <a:gd name="T23" fmla="*/ 253 h 258"/>
                <a:gd name="T24" fmla="*/ 0 w 993"/>
                <a:gd name="T25" fmla="*/ 257 h 258"/>
                <a:gd name="T26" fmla="*/ 0 w 993"/>
                <a:gd name="T27" fmla="*/ 258 h 258"/>
                <a:gd name="T28" fmla="*/ 785 w 993"/>
                <a:gd name="T29" fmla="*/ 258 h 258"/>
                <a:gd name="T30" fmla="*/ 846 w 993"/>
                <a:gd name="T31" fmla="*/ 253 h 258"/>
                <a:gd name="T32" fmla="*/ 882 w 993"/>
                <a:gd name="T33" fmla="*/ 242 h 258"/>
                <a:gd name="T34" fmla="*/ 921 w 993"/>
                <a:gd name="T35" fmla="*/ 206 h 258"/>
                <a:gd name="T36" fmla="*/ 932 w 993"/>
                <a:gd name="T37" fmla="*/ 157 h 258"/>
                <a:gd name="T38" fmla="*/ 932 w 993"/>
                <a:gd name="T39" fmla="*/ 94 h 258"/>
                <a:gd name="T40" fmla="*/ 993 w 993"/>
                <a:gd name="T41" fmla="*/ 94 h 258"/>
                <a:gd name="T42" fmla="*/ 899 w 993"/>
                <a:gd name="T43"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93" h="258">
                  <a:moveTo>
                    <a:pt x="899" y="0"/>
                  </a:moveTo>
                  <a:cubicBezTo>
                    <a:pt x="806" y="94"/>
                    <a:pt x="806" y="94"/>
                    <a:pt x="806" y="94"/>
                  </a:cubicBezTo>
                  <a:cubicBezTo>
                    <a:pt x="864" y="94"/>
                    <a:pt x="864" y="94"/>
                    <a:pt x="864" y="94"/>
                  </a:cubicBezTo>
                  <a:cubicBezTo>
                    <a:pt x="864" y="157"/>
                    <a:pt x="864" y="157"/>
                    <a:pt x="864" y="157"/>
                  </a:cubicBezTo>
                  <a:cubicBezTo>
                    <a:pt x="864" y="165"/>
                    <a:pt x="863" y="170"/>
                    <a:pt x="862" y="173"/>
                  </a:cubicBezTo>
                  <a:cubicBezTo>
                    <a:pt x="861" y="175"/>
                    <a:pt x="860" y="176"/>
                    <a:pt x="859" y="177"/>
                  </a:cubicBezTo>
                  <a:cubicBezTo>
                    <a:pt x="856" y="179"/>
                    <a:pt x="850" y="183"/>
                    <a:pt x="838" y="185"/>
                  </a:cubicBezTo>
                  <a:cubicBezTo>
                    <a:pt x="826" y="188"/>
                    <a:pt x="808" y="190"/>
                    <a:pt x="785" y="190"/>
                  </a:cubicBezTo>
                  <a:cubicBezTo>
                    <a:pt x="136" y="190"/>
                    <a:pt x="136" y="190"/>
                    <a:pt x="136" y="190"/>
                  </a:cubicBezTo>
                  <a:cubicBezTo>
                    <a:pt x="134" y="195"/>
                    <a:pt x="132" y="201"/>
                    <a:pt x="129" y="206"/>
                  </a:cubicBezTo>
                  <a:cubicBezTo>
                    <a:pt x="121" y="222"/>
                    <a:pt x="106" y="235"/>
                    <a:pt x="90" y="242"/>
                  </a:cubicBezTo>
                  <a:cubicBezTo>
                    <a:pt x="79" y="247"/>
                    <a:pt x="67" y="251"/>
                    <a:pt x="54" y="253"/>
                  </a:cubicBezTo>
                  <a:cubicBezTo>
                    <a:pt x="38" y="256"/>
                    <a:pt x="20" y="257"/>
                    <a:pt x="0" y="257"/>
                  </a:cubicBezTo>
                  <a:cubicBezTo>
                    <a:pt x="0" y="258"/>
                    <a:pt x="0" y="258"/>
                    <a:pt x="0" y="258"/>
                  </a:cubicBezTo>
                  <a:cubicBezTo>
                    <a:pt x="785" y="258"/>
                    <a:pt x="785" y="258"/>
                    <a:pt x="785" y="258"/>
                  </a:cubicBezTo>
                  <a:cubicBezTo>
                    <a:pt x="808" y="258"/>
                    <a:pt x="828" y="256"/>
                    <a:pt x="846" y="253"/>
                  </a:cubicBezTo>
                  <a:cubicBezTo>
                    <a:pt x="859" y="251"/>
                    <a:pt x="871" y="247"/>
                    <a:pt x="882" y="242"/>
                  </a:cubicBezTo>
                  <a:cubicBezTo>
                    <a:pt x="898" y="235"/>
                    <a:pt x="913" y="222"/>
                    <a:pt x="921" y="206"/>
                  </a:cubicBezTo>
                  <a:cubicBezTo>
                    <a:pt x="930" y="190"/>
                    <a:pt x="932" y="173"/>
                    <a:pt x="932" y="157"/>
                  </a:cubicBezTo>
                  <a:cubicBezTo>
                    <a:pt x="932" y="94"/>
                    <a:pt x="932" y="94"/>
                    <a:pt x="932" y="94"/>
                  </a:cubicBezTo>
                  <a:cubicBezTo>
                    <a:pt x="993" y="94"/>
                    <a:pt x="993" y="94"/>
                    <a:pt x="993" y="94"/>
                  </a:cubicBezTo>
                  <a:lnTo>
                    <a:pt x="899" y="0"/>
                  </a:lnTo>
                  <a:close/>
                </a:path>
              </a:pathLst>
            </a:custGeom>
            <a:gradFill>
              <a:gsLst>
                <a:gs pos="90000">
                  <a:srgbClr val="9BBB59"/>
                </a:gs>
                <a:gs pos="10000">
                  <a:srgbClr val="9BBB59"/>
                </a:gs>
                <a:gs pos="50000">
                  <a:srgbClr val="9BBB59">
                    <a:lumMod val="60000"/>
                    <a:lumOff val="40000"/>
                  </a:srgbClr>
                </a:gs>
              </a:gsLst>
              <a:lin ang="0" scaled="1"/>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ndParaRPr>
            </a:p>
          </p:txBody>
        </p:sp>
        <p:sp>
          <p:nvSpPr>
            <p:cNvPr id="59" name="Freeform 14"/>
            <p:cNvSpPr>
              <a:spLocks/>
            </p:cNvSpPr>
            <p:nvPr/>
          </p:nvSpPr>
          <p:spPr bwMode="auto">
            <a:xfrm>
              <a:off x="2938463" y="2735263"/>
              <a:ext cx="296863" cy="130175"/>
            </a:xfrm>
            <a:custGeom>
              <a:avLst/>
              <a:gdLst>
                <a:gd name="T0" fmla="*/ 145 w 155"/>
                <a:gd name="T1" fmla="*/ 32 h 68"/>
                <a:gd name="T2" fmla="*/ 155 w 155"/>
                <a:gd name="T3" fmla="*/ 0 h 68"/>
                <a:gd name="T4" fmla="*/ 136 w 155"/>
                <a:gd name="T5" fmla="*/ 0 h 68"/>
                <a:gd name="T6" fmla="*/ 129 w 155"/>
                <a:gd name="T7" fmla="*/ 16 h 68"/>
                <a:gd name="T8" fmla="*/ 90 w 155"/>
                <a:gd name="T9" fmla="*/ 52 h 68"/>
                <a:gd name="T10" fmla="*/ 54 w 155"/>
                <a:gd name="T11" fmla="*/ 63 h 68"/>
                <a:gd name="T12" fmla="*/ 0 w 155"/>
                <a:gd name="T13" fmla="*/ 67 h 68"/>
                <a:gd name="T14" fmla="*/ 0 w 155"/>
                <a:gd name="T15" fmla="*/ 68 h 68"/>
                <a:gd name="T16" fmla="*/ 107 w 155"/>
                <a:gd name="T17" fmla="*/ 68 h 68"/>
                <a:gd name="T18" fmla="*/ 145 w 155"/>
                <a:gd name="T19" fmla="*/ 3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68">
                  <a:moveTo>
                    <a:pt x="145" y="32"/>
                  </a:moveTo>
                  <a:cubicBezTo>
                    <a:pt x="151" y="22"/>
                    <a:pt x="154" y="11"/>
                    <a:pt x="155" y="0"/>
                  </a:cubicBezTo>
                  <a:cubicBezTo>
                    <a:pt x="136" y="0"/>
                    <a:pt x="136" y="0"/>
                    <a:pt x="136" y="0"/>
                  </a:cubicBezTo>
                  <a:cubicBezTo>
                    <a:pt x="134" y="5"/>
                    <a:pt x="132" y="11"/>
                    <a:pt x="129" y="16"/>
                  </a:cubicBezTo>
                  <a:cubicBezTo>
                    <a:pt x="121" y="32"/>
                    <a:pt x="106" y="45"/>
                    <a:pt x="90" y="52"/>
                  </a:cubicBezTo>
                  <a:cubicBezTo>
                    <a:pt x="79" y="57"/>
                    <a:pt x="67" y="61"/>
                    <a:pt x="54" y="63"/>
                  </a:cubicBezTo>
                  <a:cubicBezTo>
                    <a:pt x="38" y="66"/>
                    <a:pt x="20" y="67"/>
                    <a:pt x="0" y="67"/>
                  </a:cubicBezTo>
                  <a:cubicBezTo>
                    <a:pt x="0" y="68"/>
                    <a:pt x="0" y="68"/>
                    <a:pt x="0" y="68"/>
                  </a:cubicBezTo>
                  <a:cubicBezTo>
                    <a:pt x="107" y="68"/>
                    <a:pt x="107" y="68"/>
                    <a:pt x="107" y="68"/>
                  </a:cubicBezTo>
                  <a:cubicBezTo>
                    <a:pt x="123" y="60"/>
                    <a:pt x="137" y="48"/>
                    <a:pt x="145" y="32"/>
                  </a:cubicBezTo>
                  <a:close/>
                </a:path>
              </a:pathLst>
            </a:custGeom>
            <a:solidFill>
              <a:srgbClr val="2C3E50">
                <a:alpha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ndParaRPr>
            </a:p>
          </p:txBody>
        </p:sp>
      </p:grpSp>
      <p:grpSp>
        <p:nvGrpSpPr>
          <p:cNvPr id="60" name="Group 59"/>
          <p:cNvGrpSpPr/>
          <p:nvPr/>
        </p:nvGrpSpPr>
        <p:grpSpPr>
          <a:xfrm>
            <a:off x="5213818" y="5596408"/>
            <a:ext cx="1911350" cy="496888"/>
            <a:chOff x="4460875" y="2368550"/>
            <a:chExt cx="1911350" cy="496888"/>
          </a:xfrm>
        </p:grpSpPr>
        <p:sp>
          <p:nvSpPr>
            <p:cNvPr id="61" name="Freeform 15"/>
            <p:cNvSpPr>
              <a:spLocks/>
            </p:cNvSpPr>
            <p:nvPr/>
          </p:nvSpPr>
          <p:spPr bwMode="auto">
            <a:xfrm>
              <a:off x="4460875" y="2368550"/>
              <a:ext cx="1911350" cy="496887"/>
            </a:xfrm>
            <a:custGeom>
              <a:avLst/>
              <a:gdLst>
                <a:gd name="T0" fmla="*/ 899 w 993"/>
                <a:gd name="T1" fmla="*/ 0 h 258"/>
                <a:gd name="T2" fmla="*/ 806 w 993"/>
                <a:gd name="T3" fmla="*/ 94 h 258"/>
                <a:gd name="T4" fmla="*/ 864 w 993"/>
                <a:gd name="T5" fmla="*/ 94 h 258"/>
                <a:gd name="T6" fmla="*/ 864 w 993"/>
                <a:gd name="T7" fmla="*/ 157 h 258"/>
                <a:gd name="T8" fmla="*/ 862 w 993"/>
                <a:gd name="T9" fmla="*/ 173 h 258"/>
                <a:gd name="T10" fmla="*/ 859 w 993"/>
                <a:gd name="T11" fmla="*/ 177 h 258"/>
                <a:gd name="T12" fmla="*/ 838 w 993"/>
                <a:gd name="T13" fmla="*/ 185 h 258"/>
                <a:gd name="T14" fmla="*/ 785 w 993"/>
                <a:gd name="T15" fmla="*/ 190 h 258"/>
                <a:gd name="T16" fmla="*/ 136 w 993"/>
                <a:gd name="T17" fmla="*/ 190 h 258"/>
                <a:gd name="T18" fmla="*/ 129 w 993"/>
                <a:gd name="T19" fmla="*/ 206 h 258"/>
                <a:gd name="T20" fmla="*/ 90 w 993"/>
                <a:gd name="T21" fmla="*/ 242 h 258"/>
                <a:gd name="T22" fmla="*/ 54 w 993"/>
                <a:gd name="T23" fmla="*/ 253 h 258"/>
                <a:gd name="T24" fmla="*/ 0 w 993"/>
                <a:gd name="T25" fmla="*/ 257 h 258"/>
                <a:gd name="T26" fmla="*/ 0 w 993"/>
                <a:gd name="T27" fmla="*/ 258 h 258"/>
                <a:gd name="T28" fmla="*/ 785 w 993"/>
                <a:gd name="T29" fmla="*/ 258 h 258"/>
                <a:gd name="T30" fmla="*/ 846 w 993"/>
                <a:gd name="T31" fmla="*/ 253 h 258"/>
                <a:gd name="T32" fmla="*/ 882 w 993"/>
                <a:gd name="T33" fmla="*/ 242 h 258"/>
                <a:gd name="T34" fmla="*/ 921 w 993"/>
                <a:gd name="T35" fmla="*/ 206 h 258"/>
                <a:gd name="T36" fmla="*/ 932 w 993"/>
                <a:gd name="T37" fmla="*/ 157 h 258"/>
                <a:gd name="T38" fmla="*/ 932 w 993"/>
                <a:gd name="T39" fmla="*/ 94 h 258"/>
                <a:gd name="T40" fmla="*/ 993 w 993"/>
                <a:gd name="T41" fmla="*/ 94 h 258"/>
                <a:gd name="T42" fmla="*/ 899 w 993"/>
                <a:gd name="T43"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93" h="258">
                  <a:moveTo>
                    <a:pt x="899" y="0"/>
                  </a:moveTo>
                  <a:cubicBezTo>
                    <a:pt x="806" y="94"/>
                    <a:pt x="806" y="94"/>
                    <a:pt x="806" y="94"/>
                  </a:cubicBezTo>
                  <a:cubicBezTo>
                    <a:pt x="864" y="94"/>
                    <a:pt x="864" y="94"/>
                    <a:pt x="864" y="94"/>
                  </a:cubicBezTo>
                  <a:cubicBezTo>
                    <a:pt x="864" y="157"/>
                    <a:pt x="864" y="157"/>
                    <a:pt x="864" y="157"/>
                  </a:cubicBezTo>
                  <a:cubicBezTo>
                    <a:pt x="864" y="165"/>
                    <a:pt x="863" y="170"/>
                    <a:pt x="862" y="173"/>
                  </a:cubicBezTo>
                  <a:cubicBezTo>
                    <a:pt x="861" y="175"/>
                    <a:pt x="860" y="176"/>
                    <a:pt x="859" y="177"/>
                  </a:cubicBezTo>
                  <a:cubicBezTo>
                    <a:pt x="856" y="179"/>
                    <a:pt x="850" y="183"/>
                    <a:pt x="838" y="185"/>
                  </a:cubicBezTo>
                  <a:cubicBezTo>
                    <a:pt x="826" y="188"/>
                    <a:pt x="808" y="190"/>
                    <a:pt x="785" y="190"/>
                  </a:cubicBezTo>
                  <a:cubicBezTo>
                    <a:pt x="136" y="190"/>
                    <a:pt x="136" y="190"/>
                    <a:pt x="136" y="190"/>
                  </a:cubicBezTo>
                  <a:cubicBezTo>
                    <a:pt x="134" y="195"/>
                    <a:pt x="132" y="201"/>
                    <a:pt x="129" y="206"/>
                  </a:cubicBezTo>
                  <a:cubicBezTo>
                    <a:pt x="121" y="222"/>
                    <a:pt x="106" y="235"/>
                    <a:pt x="90" y="242"/>
                  </a:cubicBezTo>
                  <a:cubicBezTo>
                    <a:pt x="79" y="247"/>
                    <a:pt x="67" y="251"/>
                    <a:pt x="54" y="253"/>
                  </a:cubicBezTo>
                  <a:cubicBezTo>
                    <a:pt x="38" y="256"/>
                    <a:pt x="20" y="257"/>
                    <a:pt x="0" y="257"/>
                  </a:cubicBezTo>
                  <a:cubicBezTo>
                    <a:pt x="0" y="258"/>
                    <a:pt x="0" y="258"/>
                    <a:pt x="0" y="258"/>
                  </a:cubicBezTo>
                  <a:cubicBezTo>
                    <a:pt x="785" y="258"/>
                    <a:pt x="785" y="258"/>
                    <a:pt x="785" y="258"/>
                  </a:cubicBezTo>
                  <a:cubicBezTo>
                    <a:pt x="808" y="258"/>
                    <a:pt x="828" y="256"/>
                    <a:pt x="846" y="253"/>
                  </a:cubicBezTo>
                  <a:cubicBezTo>
                    <a:pt x="859" y="251"/>
                    <a:pt x="871" y="247"/>
                    <a:pt x="882" y="242"/>
                  </a:cubicBezTo>
                  <a:cubicBezTo>
                    <a:pt x="898" y="235"/>
                    <a:pt x="913" y="222"/>
                    <a:pt x="921" y="206"/>
                  </a:cubicBezTo>
                  <a:cubicBezTo>
                    <a:pt x="930" y="190"/>
                    <a:pt x="932" y="173"/>
                    <a:pt x="932" y="157"/>
                  </a:cubicBezTo>
                  <a:cubicBezTo>
                    <a:pt x="932" y="94"/>
                    <a:pt x="932" y="94"/>
                    <a:pt x="932" y="94"/>
                  </a:cubicBezTo>
                  <a:cubicBezTo>
                    <a:pt x="993" y="94"/>
                    <a:pt x="993" y="94"/>
                    <a:pt x="993" y="94"/>
                  </a:cubicBezTo>
                  <a:lnTo>
                    <a:pt x="899" y="0"/>
                  </a:lnTo>
                  <a:close/>
                </a:path>
              </a:pathLst>
            </a:custGeom>
            <a:gradFill>
              <a:gsLst>
                <a:gs pos="90000">
                  <a:srgbClr val="2980B9"/>
                </a:gs>
                <a:gs pos="10000">
                  <a:srgbClr val="2980B9"/>
                </a:gs>
                <a:gs pos="50000">
                  <a:srgbClr val="2980B9">
                    <a:lumMod val="60000"/>
                    <a:lumOff val="40000"/>
                  </a:srgbClr>
                </a:gs>
              </a:gsLst>
              <a:lin ang="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kern="0" dirty="0">
                <a:solidFill>
                  <a:prstClr val="black"/>
                </a:solidFill>
                <a:latin typeface="Calibri"/>
              </a:endParaRPr>
            </a:p>
          </p:txBody>
        </p:sp>
        <p:sp>
          <p:nvSpPr>
            <p:cNvPr id="62" name="Freeform 16"/>
            <p:cNvSpPr>
              <a:spLocks/>
            </p:cNvSpPr>
            <p:nvPr/>
          </p:nvSpPr>
          <p:spPr bwMode="auto">
            <a:xfrm>
              <a:off x="4460875" y="2735263"/>
              <a:ext cx="298450" cy="130175"/>
            </a:xfrm>
            <a:custGeom>
              <a:avLst/>
              <a:gdLst>
                <a:gd name="T0" fmla="*/ 145 w 155"/>
                <a:gd name="T1" fmla="*/ 32 h 68"/>
                <a:gd name="T2" fmla="*/ 155 w 155"/>
                <a:gd name="T3" fmla="*/ 0 h 68"/>
                <a:gd name="T4" fmla="*/ 136 w 155"/>
                <a:gd name="T5" fmla="*/ 0 h 68"/>
                <a:gd name="T6" fmla="*/ 129 w 155"/>
                <a:gd name="T7" fmla="*/ 16 h 68"/>
                <a:gd name="T8" fmla="*/ 90 w 155"/>
                <a:gd name="T9" fmla="*/ 52 h 68"/>
                <a:gd name="T10" fmla="*/ 54 w 155"/>
                <a:gd name="T11" fmla="*/ 63 h 68"/>
                <a:gd name="T12" fmla="*/ 0 w 155"/>
                <a:gd name="T13" fmla="*/ 67 h 68"/>
                <a:gd name="T14" fmla="*/ 0 w 155"/>
                <a:gd name="T15" fmla="*/ 68 h 68"/>
                <a:gd name="T16" fmla="*/ 107 w 155"/>
                <a:gd name="T17" fmla="*/ 68 h 68"/>
                <a:gd name="T18" fmla="*/ 145 w 155"/>
                <a:gd name="T19" fmla="*/ 3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68">
                  <a:moveTo>
                    <a:pt x="145" y="32"/>
                  </a:moveTo>
                  <a:cubicBezTo>
                    <a:pt x="151" y="22"/>
                    <a:pt x="154" y="11"/>
                    <a:pt x="155" y="0"/>
                  </a:cubicBezTo>
                  <a:cubicBezTo>
                    <a:pt x="136" y="0"/>
                    <a:pt x="136" y="0"/>
                    <a:pt x="136" y="0"/>
                  </a:cubicBezTo>
                  <a:cubicBezTo>
                    <a:pt x="134" y="5"/>
                    <a:pt x="132" y="11"/>
                    <a:pt x="129" y="16"/>
                  </a:cubicBezTo>
                  <a:cubicBezTo>
                    <a:pt x="121" y="32"/>
                    <a:pt x="106" y="45"/>
                    <a:pt x="90" y="52"/>
                  </a:cubicBezTo>
                  <a:cubicBezTo>
                    <a:pt x="79" y="57"/>
                    <a:pt x="67" y="61"/>
                    <a:pt x="54" y="63"/>
                  </a:cubicBezTo>
                  <a:cubicBezTo>
                    <a:pt x="38" y="66"/>
                    <a:pt x="20" y="67"/>
                    <a:pt x="0" y="67"/>
                  </a:cubicBezTo>
                  <a:cubicBezTo>
                    <a:pt x="0" y="68"/>
                    <a:pt x="0" y="68"/>
                    <a:pt x="0" y="68"/>
                  </a:cubicBezTo>
                  <a:cubicBezTo>
                    <a:pt x="107" y="68"/>
                    <a:pt x="107" y="68"/>
                    <a:pt x="107" y="68"/>
                  </a:cubicBezTo>
                  <a:cubicBezTo>
                    <a:pt x="123" y="60"/>
                    <a:pt x="137" y="48"/>
                    <a:pt x="145" y="32"/>
                  </a:cubicBezTo>
                  <a:close/>
                </a:path>
              </a:pathLst>
            </a:custGeom>
            <a:gradFill>
              <a:gsLst>
                <a:gs pos="90000">
                  <a:srgbClr val="2980B9"/>
                </a:gs>
                <a:gs pos="10000">
                  <a:srgbClr val="2980B9"/>
                </a:gs>
                <a:gs pos="50000">
                  <a:srgbClr val="2980B9">
                    <a:lumMod val="60000"/>
                    <a:lumOff val="40000"/>
                  </a:srgbClr>
                </a:gs>
              </a:gsLst>
              <a:lin ang="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kern="0" dirty="0">
                <a:solidFill>
                  <a:prstClr val="black"/>
                </a:solidFill>
                <a:latin typeface="Calibri"/>
              </a:endParaRPr>
            </a:p>
          </p:txBody>
        </p:sp>
      </p:grpSp>
      <p:grpSp>
        <p:nvGrpSpPr>
          <p:cNvPr id="63" name="Group 62"/>
          <p:cNvGrpSpPr/>
          <p:nvPr/>
        </p:nvGrpSpPr>
        <p:grpSpPr>
          <a:xfrm>
            <a:off x="6737818" y="5596408"/>
            <a:ext cx="1911350" cy="496888"/>
            <a:chOff x="5984875" y="2368550"/>
            <a:chExt cx="1911350" cy="496888"/>
          </a:xfrm>
        </p:grpSpPr>
        <p:sp>
          <p:nvSpPr>
            <p:cNvPr id="64" name="Freeform 17"/>
            <p:cNvSpPr>
              <a:spLocks/>
            </p:cNvSpPr>
            <p:nvPr/>
          </p:nvSpPr>
          <p:spPr bwMode="auto">
            <a:xfrm>
              <a:off x="5984875" y="2368550"/>
              <a:ext cx="1911350" cy="496887"/>
            </a:xfrm>
            <a:custGeom>
              <a:avLst/>
              <a:gdLst>
                <a:gd name="T0" fmla="*/ 899 w 993"/>
                <a:gd name="T1" fmla="*/ 0 h 258"/>
                <a:gd name="T2" fmla="*/ 805 w 993"/>
                <a:gd name="T3" fmla="*/ 94 h 258"/>
                <a:gd name="T4" fmla="*/ 864 w 993"/>
                <a:gd name="T5" fmla="*/ 94 h 258"/>
                <a:gd name="T6" fmla="*/ 864 w 993"/>
                <a:gd name="T7" fmla="*/ 157 h 258"/>
                <a:gd name="T8" fmla="*/ 862 w 993"/>
                <a:gd name="T9" fmla="*/ 173 h 258"/>
                <a:gd name="T10" fmla="*/ 858 w 993"/>
                <a:gd name="T11" fmla="*/ 177 h 258"/>
                <a:gd name="T12" fmla="*/ 838 w 993"/>
                <a:gd name="T13" fmla="*/ 185 h 258"/>
                <a:gd name="T14" fmla="*/ 785 w 993"/>
                <a:gd name="T15" fmla="*/ 190 h 258"/>
                <a:gd name="T16" fmla="*/ 136 w 993"/>
                <a:gd name="T17" fmla="*/ 190 h 258"/>
                <a:gd name="T18" fmla="*/ 129 w 993"/>
                <a:gd name="T19" fmla="*/ 206 h 258"/>
                <a:gd name="T20" fmla="*/ 90 w 993"/>
                <a:gd name="T21" fmla="*/ 242 h 258"/>
                <a:gd name="T22" fmla="*/ 54 w 993"/>
                <a:gd name="T23" fmla="*/ 253 h 258"/>
                <a:gd name="T24" fmla="*/ 0 w 993"/>
                <a:gd name="T25" fmla="*/ 257 h 258"/>
                <a:gd name="T26" fmla="*/ 0 w 993"/>
                <a:gd name="T27" fmla="*/ 258 h 258"/>
                <a:gd name="T28" fmla="*/ 785 w 993"/>
                <a:gd name="T29" fmla="*/ 258 h 258"/>
                <a:gd name="T30" fmla="*/ 846 w 993"/>
                <a:gd name="T31" fmla="*/ 253 h 258"/>
                <a:gd name="T32" fmla="*/ 882 w 993"/>
                <a:gd name="T33" fmla="*/ 242 h 258"/>
                <a:gd name="T34" fmla="*/ 921 w 993"/>
                <a:gd name="T35" fmla="*/ 206 h 258"/>
                <a:gd name="T36" fmla="*/ 932 w 993"/>
                <a:gd name="T37" fmla="*/ 157 h 258"/>
                <a:gd name="T38" fmla="*/ 932 w 993"/>
                <a:gd name="T39" fmla="*/ 94 h 258"/>
                <a:gd name="T40" fmla="*/ 993 w 993"/>
                <a:gd name="T41" fmla="*/ 94 h 258"/>
                <a:gd name="T42" fmla="*/ 899 w 993"/>
                <a:gd name="T43"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93" h="258">
                  <a:moveTo>
                    <a:pt x="899" y="0"/>
                  </a:moveTo>
                  <a:cubicBezTo>
                    <a:pt x="805" y="94"/>
                    <a:pt x="805" y="94"/>
                    <a:pt x="805" y="94"/>
                  </a:cubicBezTo>
                  <a:cubicBezTo>
                    <a:pt x="864" y="94"/>
                    <a:pt x="864" y="94"/>
                    <a:pt x="864" y="94"/>
                  </a:cubicBezTo>
                  <a:cubicBezTo>
                    <a:pt x="864" y="157"/>
                    <a:pt x="864" y="157"/>
                    <a:pt x="864" y="157"/>
                  </a:cubicBezTo>
                  <a:cubicBezTo>
                    <a:pt x="864" y="165"/>
                    <a:pt x="863" y="170"/>
                    <a:pt x="862" y="173"/>
                  </a:cubicBezTo>
                  <a:cubicBezTo>
                    <a:pt x="861" y="175"/>
                    <a:pt x="860" y="176"/>
                    <a:pt x="858" y="177"/>
                  </a:cubicBezTo>
                  <a:cubicBezTo>
                    <a:pt x="856" y="179"/>
                    <a:pt x="850" y="183"/>
                    <a:pt x="838" y="185"/>
                  </a:cubicBezTo>
                  <a:cubicBezTo>
                    <a:pt x="826" y="188"/>
                    <a:pt x="808" y="190"/>
                    <a:pt x="785" y="190"/>
                  </a:cubicBezTo>
                  <a:cubicBezTo>
                    <a:pt x="136" y="190"/>
                    <a:pt x="136" y="190"/>
                    <a:pt x="136" y="190"/>
                  </a:cubicBezTo>
                  <a:cubicBezTo>
                    <a:pt x="134" y="195"/>
                    <a:pt x="132" y="201"/>
                    <a:pt x="129" y="206"/>
                  </a:cubicBezTo>
                  <a:cubicBezTo>
                    <a:pt x="121" y="222"/>
                    <a:pt x="106" y="235"/>
                    <a:pt x="90" y="242"/>
                  </a:cubicBezTo>
                  <a:cubicBezTo>
                    <a:pt x="79" y="247"/>
                    <a:pt x="67" y="251"/>
                    <a:pt x="54" y="253"/>
                  </a:cubicBezTo>
                  <a:cubicBezTo>
                    <a:pt x="38" y="256"/>
                    <a:pt x="20" y="257"/>
                    <a:pt x="0" y="257"/>
                  </a:cubicBezTo>
                  <a:cubicBezTo>
                    <a:pt x="0" y="258"/>
                    <a:pt x="0" y="258"/>
                    <a:pt x="0" y="258"/>
                  </a:cubicBezTo>
                  <a:cubicBezTo>
                    <a:pt x="785" y="258"/>
                    <a:pt x="785" y="258"/>
                    <a:pt x="785" y="258"/>
                  </a:cubicBezTo>
                  <a:cubicBezTo>
                    <a:pt x="808" y="258"/>
                    <a:pt x="828" y="256"/>
                    <a:pt x="846" y="253"/>
                  </a:cubicBezTo>
                  <a:cubicBezTo>
                    <a:pt x="859" y="251"/>
                    <a:pt x="871" y="247"/>
                    <a:pt x="882" y="242"/>
                  </a:cubicBezTo>
                  <a:cubicBezTo>
                    <a:pt x="898" y="235"/>
                    <a:pt x="913" y="222"/>
                    <a:pt x="921" y="206"/>
                  </a:cubicBezTo>
                  <a:cubicBezTo>
                    <a:pt x="930" y="190"/>
                    <a:pt x="932" y="173"/>
                    <a:pt x="932" y="157"/>
                  </a:cubicBezTo>
                  <a:cubicBezTo>
                    <a:pt x="932" y="94"/>
                    <a:pt x="932" y="94"/>
                    <a:pt x="932" y="94"/>
                  </a:cubicBezTo>
                  <a:cubicBezTo>
                    <a:pt x="993" y="94"/>
                    <a:pt x="993" y="94"/>
                    <a:pt x="993" y="94"/>
                  </a:cubicBezTo>
                  <a:lnTo>
                    <a:pt x="899" y="0"/>
                  </a:lnTo>
                  <a:close/>
                </a:path>
              </a:pathLst>
            </a:custGeom>
            <a:gradFill>
              <a:gsLst>
                <a:gs pos="90000">
                  <a:srgbClr val="C0392B"/>
                </a:gs>
                <a:gs pos="10000">
                  <a:srgbClr val="C0392B"/>
                </a:gs>
                <a:gs pos="50000">
                  <a:srgbClr val="C0392B">
                    <a:lumMod val="60000"/>
                    <a:lumOff val="40000"/>
                  </a:srgbClr>
                </a:gs>
              </a:gsLst>
              <a:lin ang="0" scaled="1"/>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ndParaRPr>
            </a:p>
          </p:txBody>
        </p:sp>
        <p:sp>
          <p:nvSpPr>
            <p:cNvPr id="65" name="Freeform 18"/>
            <p:cNvSpPr>
              <a:spLocks/>
            </p:cNvSpPr>
            <p:nvPr/>
          </p:nvSpPr>
          <p:spPr bwMode="auto">
            <a:xfrm>
              <a:off x="5984875" y="2735263"/>
              <a:ext cx="298450" cy="130175"/>
            </a:xfrm>
            <a:custGeom>
              <a:avLst/>
              <a:gdLst>
                <a:gd name="T0" fmla="*/ 145 w 155"/>
                <a:gd name="T1" fmla="*/ 32 h 68"/>
                <a:gd name="T2" fmla="*/ 155 w 155"/>
                <a:gd name="T3" fmla="*/ 0 h 68"/>
                <a:gd name="T4" fmla="*/ 136 w 155"/>
                <a:gd name="T5" fmla="*/ 0 h 68"/>
                <a:gd name="T6" fmla="*/ 129 w 155"/>
                <a:gd name="T7" fmla="*/ 16 h 68"/>
                <a:gd name="T8" fmla="*/ 90 w 155"/>
                <a:gd name="T9" fmla="*/ 52 h 68"/>
                <a:gd name="T10" fmla="*/ 54 w 155"/>
                <a:gd name="T11" fmla="*/ 63 h 68"/>
                <a:gd name="T12" fmla="*/ 0 w 155"/>
                <a:gd name="T13" fmla="*/ 67 h 68"/>
                <a:gd name="T14" fmla="*/ 0 w 155"/>
                <a:gd name="T15" fmla="*/ 68 h 68"/>
                <a:gd name="T16" fmla="*/ 107 w 155"/>
                <a:gd name="T17" fmla="*/ 68 h 68"/>
                <a:gd name="T18" fmla="*/ 145 w 155"/>
                <a:gd name="T19" fmla="*/ 3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68">
                  <a:moveTo>
                    <a:pt x="145" y="32"/>
                  </a:moveTo>
                  <a:cubicBezTo>
                    <a:pt x="151" y="22"/>
                    <a:pt x="154" y="11"/>
                    <a:pt x="155" y="0"/>
                  </a:cubicBezTo>
                  <a:cubicBezTo>
                    <a:pt x="136" y="0"/>
                    <a:pt x="136" y="0"/>
                    <a:pt x="136" y="0"/>
                  </a:cubicBezTo>
                  <a:cubicBezTo>
                    <a:pt x="134" y="5"/>
                    <a:pt x="132" y="11"/>
                    <a:pt x="129" y="16"/>
                  </a:cubicBezTo>
                  <a:cubicBezTo>
                    <a:pt x="121" y="32"/>
                    <a:pt x="106" y="45"/>
                    <a:pt x="90" y="52"/>
                  </a:cubicBezTo>
                  <a:cubicBezTo>
                    <a:pt x="79" y="57"/>
                    <a:pt x="67" y="61"/>
                    <a:pt x="54" y="63"/>
                  </a:cubicBezTo>
                  <a:cubicBezTo>
                    <a:pt x="38" y="66"/>
                    <a:pt x="20" y="67"/>
                    <a:pt x="0" y="67"/>
                  </a:cubicBezTo>
                  <a:cubicBezTo>
                    <a:pt x="0" y="68"/>
                    <a:pt x="0" y="68"/>
                    <a:pt x="0" y="68"/>
                  </a:cubicBezTo>
                  <a:cubicBezTo>
                    <a:pt x="107" y="68"/>
                    <a:pt x="107" y="68"/>
                    <a:pt x="107" y="68"/>
                  </a:cubicBezTo>
                  <a:cubicBezTo>
                    <a:pt x="123" y="60"/>
                    <a:pt x="137" y="48"/>
                    <a:pt x="145" y="32"/>
                  </a:cubicBezTo>
                  <a:close/>
                </a:path>
              </a:pathLst>
            </a:custGeom>
            <a:solidFill>
              <a:srgbClr val="2C3E50">
                <a:alpha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ndParaRPr>
            </a:p>
          </p:txBody>
        </p:sp>
      </p:grpSp>
      <p:sp>
        <p:nvSpPr>
          <p:cNvPr id="66" name="Rectangle 65"/>
          <p:cNvSpPr/>
          <p:nvPr/>
        </p:nvSpPr>
        <p:spPr>
          <a:xfrm>
            <a:off x="4051543" y="1225140"/>
            <a:ext cx="1040914" cy="283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cs typeface="Arial" panose="020B0604020202020204" pitchFamily="34" charset="0"/>
            </a:endParaRPr>
          </a:p>
        </p:txBody>
      </p:sp>
      <p:graphicFrame>
        <p:nvGraphicFramePr>
          <p:cNvPr id="94" name="Diagram 93"/>
          <p:cNvGraphicFramePr/>
          <p:nvPr>
            <p:extLst>
              <p:ext uri="{D42A27DB-BD31-4B8C-83A1-F6EECF244321}">
                <p14:modId xmlns:p14="http://schemas.microsoft.com/office/powerpoint/2010/main" val="1465645623"/>
              </p:ext>
            </p:extLst>
          </p:nvPr>
        </p:nvGraphicFramePr>
        <p:xfrm>
          <a:off x="3005984" y="1664804"/>
          <a:ext cx="3200400" cy="2538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5" name="TextBox 94"/>
          <p:cNvSpPr txBox="1"/>
          <p:nvPr/>
        </p:nvSpPr>
        <p:spPr>
          <a:xfrm>
            <a:off x="1004210" y="1828769"/>
            <a:ext cx="2019618" cy="443198"/>
          </a:xfrm>
          <a:prstGeom prst="rect">
            <a:avLst/>
          </a:prstGeom>
          <a:noFill/>
        </p:spPr>
        <p:txBody>
          <a:bodyPr wrap="square" rtlCol="0">
            <a:spAutoFit/>
          </a:bodyPr>
          <a:lstStyle/>
          <a:p>
            <a:pPr algn="r" fontAlgn="auto">
              <a:lnSpc>
                <a:spcPct val="120000"/>
              </a:lnSpc>
              <a:spcBef>
                <a:spcPts val="0"/>
              </a:spcBef>
              <a:spcAft>
                <a:spcPts val="0"/>
              </a:spcAft>
            </a:pPr>
            <a:r>
              <a:rPr lang="en-US" sz="1100" dirty="0" smtClean="0">
                <a:solidFill>
                  <a:srgbClr val="2980B9"/>
                </a:solidFill>
                <a:latin typeface="Arial" panose="020B0604020202020204" pitchFamily="34" charset="0"/>
                <a:cs typeface="Arial" panose="020B0604020202020204" pitchFamily="34" charset="0"/>
              </a:rPr>
              <a:t>Contracting Strategy</a:t>
            </a:r>
            <a:endParaRPr lang="en-US" sz="1100" dirty="0">
              <a:solidFill>
                <a:srgbClr val="2980B9"/>
              </a:solidFill>
              <a:latin typeface="Arial" panose="020B0604020202020204" pitchFamily="34" charset="0"/>
              <a:cs typeface="Arial" panose="020B0604020202020204" pitchFamily="34" charset="0"/>
            </a:endParaRPr>
          </a:p>
          <a:p>
            <a:pPr algn="r" fontAlgn="auto">
              <a:lnSpc>
                <a:spcPct val="120000"/>
              </a:lnSpc>
              <a:spcBef>
                <a:spcPts val="0"/>
              </a:spcBef>
              <a:spcAft>
                <a:spcPts val="0"/>
              </a:spcAft>
            </a:pPr>
            <a:r>
              <a:rPr lang="en-US" sz="800" dirty="0" smtClean="0">
                <a:solidFill>
                  <a:srgbClr val="000066"/>
                </a:solidFill>
                <a:latin typeface="Arial" panose="020B0604020202020204" pitchFamily="34" charset="0"/>
                <a:cs typeface="Arial" panose="020B0604020202020204" pitchFamily="34" charset="0"/>
              </a:rPr>
              <a:t>Develop a contracting strategy</a:t>
            </a:r>
            <a:endParaRPr lang="en-US" sz="800" dirty="0">
              <a:solidFill>
                <a:prstClr val="black"/>
              </a:solidFill>
              <a:latin typeface="Arial" panose="020B0604020202020204" pitchFamily="34" charset="0"/>
              <a:cs typeface="Arial" panose="020B0604020202020204" pitchFamily="34" charset="0"/>
            </a:endParaRPr>
          </a:p>
        </p:txBody>
      </p:sp>
      <p:sp>
        <p:nvSpPr>
          <p:cNvPr id="100" name="TextBox 99"/>
          <p:cNvSpPr txBox="1"/>
          <p:nvPr/>
        </p:nvSpPr>
        <p:spPr>
          <a:xfrm>
            <a:off x="971600" y="3036404"/>
            <a:ext cx="2019618" cy="738664"/>
          </a:xfrm>
          <a:prstGeom prst="rect">
            <a:avLst/>
          </a:prstGeom>
          <a:noFill/>
        </p:spPr>
        <p:txBody>
          <a:bodyPr wrap="square" rtlCol="0">
            <a:spAutoFit/>
          </a:bodyPr>
          <a:lstStyle/>
          <a:p>
            <a:pPr algn="r" fontAlgn="auto">
              <a:lnSpc>
                <a:spcPct val="120000"/>
              </a:lnSpc>
              <a:spcBef>
                <a:spcPts val="0"/>
              </a:spcBef>
              <a:spcAft>
                <a:spcPts val="0"/>
              </a:spcAft>
            </a:pPr>
            <a:r>
              <a:rPr lang="en-US" sz="1100" dirty="0" smtClean="0">
                <a:solidFill>
                  <a:srgbClr val="16A085"/>
                </a:solidFill>
                <a:latin typeface="Arial" panose="020B0604020202020204" pitchFamily="34" charset="0"/>
                <a:cs typeface="Arial" panose="020B0604020202020204" pitchFamily="34" charset="0"/>
              </a:rPr>
              <a:t>Business Development</a:t>
            </a:r>
            <a:endParaRPr lang="en-US" sz="1100" dirty="0">
              <a:solidFill>
                <a:srgbClr val="16A085"/>
              </a:solidFill>
              <a:latin typeface="Arial" panose="020B0604020202020204" pitchFamily="34" charset="0"/>
              <a:cs typeface="Arial" panose="020B0604020202020204" pitchFamily="34" charset="0"/>
            </a:endParaRPr>
          </a:p>
          <a:p>
            <a:pPr algn="r" fontAlgn="auto">
              <a:lnSpc>
                <a:spcPct val="120000"/>
              </a:lnSpc>
              <a:spcBef>
                <a:spcPts val="0"/>
              </a:spcBef>
              <a:spcAft>
                <a:spcPts val="0"/>
              </a:spcAft>
            </a:pPr>
            <a:r>
              <a:rPr lang="en-GB" sz="800" dirty="0">
                <a:solidFill>
                  <a:srgbClr val="000066"/>
                </a:solidFill>
                <a:latin typeface="Arial" panose="020B0604020202020204" pitchFamily="34" charset="0"/>
                <a:cs typeface="Arial" panose="020B0604020202020204" pitchFamily="34" charset="0"/>
              </a:rPr>
              <a:t>Operator &amp; Tier 1 Contractor engagement. Political involvement and policy development</a:t>
            </a:r>
          </a:p>
        </p:txBody>
      </p:sp>
      <p:sp>
        <p:nvSpPr>
          <p:cNvPr id="101" name="TextBox 100"/>
          <p:cNvSpPr txBox="1"/>
          <p:nvPr/>
        </p:nvSpPr>
        <p:spPr>
          <a:xfrm>
            <a:off x="6264188" y="1828769"/>
            <a:ext cx="2019618" cy="738664"/>
          </a:xfrm>
          <a:prstGeom prst="rect">
            <a:avLst/>
          </a:prstGeom>
          <a:noFill/>
        </p:spPr>
        <p:txBody>
          <a:bodyPr wrap="square" rtlCol="0">
            <a:spAutoFit/>
          </a:bodyPr>
          <a:lstStyle/>
          <a:p>
            <a:pPr fontAlgn="auto">
              <a:lnSpc>
                <a:spcPct val="120000"/>
              </a:lnSpc>
              <a:spcBef>
                <a:spcPts val="0"/>
              </a:spcBef>
              <a:spcAft>
                <a:spcPts val="0"/>
              </a:spcAft>
            </a:pPr>
            <a:r>
              <a:rPr lang="en-US" sz="1100" dirty="0" smtClean="0">
                <a:solidFill>
                  <a:srgbClr val="9BBB59"/>
                </a:solidFill>
                <a:latin typeface="Arial" panose="020B0604020202020204" pitchFamily="34" charset="0"/>
                <a:cs typeface="Arial" panose="020B0604020202020204" pitchFamily="34" charset="0"/>
              </a:rPr>
              <a:t>Supply Chain Development</a:t>
            </a:r>
            <a:endParaRPr lang="en-US" sz="1100" dirty="0">
              <a:solidFill>
                <a:srgbClr val="9BBB59"/>
              </a:solidFill>
              <a:latin typeface="Arial" panose="020B0604020202020204" pitchFamily="34" charset="0"/>
              <a:cs typeface="Arial" panose="020B0604020202020204" pitchFamily="34" charset="0"/>
            </a:endParaRPr>
          </a:p>
          <a:p>
            <a:pPr fontAlgn="auto">
              <a:lnSpc>
                <a:spcPct val="120000"/>
              </a:lnSpc>
              <a:spcBef>
                <a:spcPts val="0"/>
              </a:spcBef>
              <a:spcAft>
                <a:spcPts val="0"/>
              </a:spcAft>
            </a:pPr>
            <a:r>
              <a:rPr lang="en-US" sz="800" dirty="0" smtClean="0">
                <a:solidFill>
                  <a:srgbClr val="000066"/>
                </a:solidFill>
                <a:latin typeface="Arial" panose="020B0604020202020204" pitchFamily="34" charset="0"/>
                <a:cs typeface="Arial" panose="020B0604020202020204" pitchFamily="34" charset="0"/>
              </a:rPr>
              <a:t>Build a supply chain that can meet market requirements and exceed expectations.</a:t>
            </a:r>
            <a:endParaRPr lang="en-US" sz="800" dirty="0">
              <a:solidFill>
                <a:srgbClr val="000066"/>
              </a:solidFill>
              <a:latin typeface="Arial" panose="020B0604020202020204" pitchFamily="34" charset="0"/>
              <a:cs typeface="Arial" panose="020B0604020202020204" pitchFamily="34" charset="0"/>
            </a:endParaRPr>
          </a:p>
        </p:txBody>
      </p:sp>
      <p:sp>
        <p:nvSpPr>
          <p:cNvPr id="102" name="TextBox 101"/>
          <p:cNvSpPr txBox="1"/>
          <p:nvPr/>
        </p:nvSpPr>
        <p:spPr>
          <a:xfrm>
            <a:off x="6264188" y="3036404"/>
            <a:ext cx="2019618" cy="443198"/>
          </a:xfrm>
          <a:prstGeom prst="rect">
            <a:avLst/>
          </a:prstGeom>
          <a:noFill/>
        </p:spPr>
        <p:txBody>
          <a:bodyPr wrap="square" rtlCol="0">
            <a:spAutoFit/>
          </a:bodyPr>
          <a:lstStyle/>
          <a:p>
            <a:pPr fontAlgn="auto">
              <a:lnSpc>
                <a:spcPct val="120000"/>
              </a:lnSpc>
              <a:spcBef>
                <a:spcPts val="0"/>
              </a:spcBef>
              <a:spcAft>
                <a:spcPts val="0"/>
              </a:spcAft>
            </a:pPr>
            <a:r>
              <a:rPr lang="en-US" sz="1100" dirty="0" smtClean="0">
                <a:solidFill>
                  <a:srgbClr val="F39C12"/>
                </a:solidFill>
                <a:latin typeface="Arial" panose="020B0604020202020204" pitchFamily="34" charset="0"/>
                <a:cs typeface="Arial" panose="020B0604020202020204" pitchFamily="34" charset="0"/>
              </a:rPr>
              <a:t>Infrastructure Development</a:t>
            </a:r>
            <a:endParaRPr lang="en-US" sz="1100" dirty="0">
              <a:solidFill>
                <a:srgbClr val="F39C12"/>
              </a:solidFill>
              <a:latin typeface="Arial" panose="020B0604020202020204" pitchFamily="34" charset="0"/>
              <a:cs typeface="Arial" panose="020B0604020202020204" pitchFamily="34" charset="0"/>
            </a:endParaRPr>
          </a:p>
          <a:p>
            <a:pPr fontAlgn="auto">
              <a:lnSpc>
                <a:spcPct val="120000"/>
              </a:lnSpc>
              <a:spcBef>
                <a:spcPts val="0"/>
              </a:spcBef>
              <a:spcAft>
                <a:spcPts val="0"/>
              </a:spcAft>
            </a:pPr>
            <a:r>
              <a:rPr lang="en-US" sz="800" dirty="0" smtClean="0">
                <a:solidFill>
                  <a:srgbClr val="000066"/>
                </a:solidFill>
                <a:latin typeface="Arial" panose="020B0604020202020204" pitchFamily="34" charset="0"/>
                <a:cs typeface="Arial" panose="020B0604020202020204" pitchFamily="34" charset="0"/>
              </a:rPr>
              <a:t>Build the infrastructure</a:t>
            </a:r>
            <a:endParaRPr lang="en-US" sz="800" dirty="0">
              <a:solidFill>
                <a:srgbClr val="000066"/>
              </a:solidFill>
              <a:latin typeface="Arial" panose="020B0604020202020204" pitchFamily="34" charset="0"/>
              <a:cs typeface="Arial" panose="020B0604020202020204" pitchFamily="34" charset="0"/>
            </a:endParaRPr>
          </a:p>
        </p:txBody>
      </p:sp>
      <p:grpSp>
        <p:nvGrpSpPr>
          <p:cNvPr id="103" name="Group 102"/>
          <p:cNvGrpSpPr/>
          <p:nvPr/>
        </p:nvGrpSpPr>
        <p:grpSpPr>
          <a:xfrm>
            <a:off x="2949073" y="1943135"/>
            <a:ext cx="1092421" cy="79094"/>
            <a:chOff x="2795907" y="1630881"/>
            <a:chExt cx="1245587" cy="79094"/>
          </a:xfrm>
        </p:grpSpPr>
        <p:sp>
          <p:nvSpPr>
            <p:cNvPr id="104" name="Oval 103"/>
            <p:cNvSpPr/>
            <p:nvPr/>
          </p:nvSpPr>
          <p:spPr>
            <a:xfrm>
              <a:off x="3962400" y="1630881"/>
              <a:ext cx="79094" cy="79094"/>
            </a:xfrm>
            <a:prstGeom prst="ellipse">
              <a:avLst/>
            </a:prstGeom>
            <a:solidFill>
              <a:srgbClr val="2C3E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05" name="Oval 104"/>
            <p:cNvSpPr/>
            <p:nvPr/>
          </p:nvSpPr>
          <p:spPr>
            <a:xfrm>
              <a:off x="2795907" y="1630881"/>
              <a:ext cx="79094" cy="79094"/>
            </a:xfrm>
            <a:prstGeom prst="ellipse">
              <a:avLst/>
            </a:prstGeom>
            <a:solidFill>
              <a:srgbClr val="2C3E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p:txBody>
        </p:sp>
        <p:cxnSp>
          <p:nvCxnSpPr>
            <p:cNvPr id="106" name="Straight Connector 105"/>
            <p:cNvCxnSpPr>
              <a:stCxn id="104" idx="2"/>
              <a:endCxn id="105" idx="6"/>
            </p:cNvCxnSpPr>
            <p:nvPr/>
          </p:nvCxnSpPr>
          <p:spPr>
            <a:xfrm flipH="1">
              <a:off x="2875001" y="1670428"/>
              <a:ext cx="1087399" cy="0"/>
            </a:xfrm>
            <a:prstGeom prst="line">
              <a:avLst/>
            </a:prstGeom>
            <a:noFill/>
            <a:ln w="3175" cap="flat" cmpd="sng" algn="ctr">
              <a:solidFill>
                <a:srgbClr val="2C3E50"/>
              </a:solidFill>
              <a:prstDash val="dash"/>
            </a:ln>
            <a:effectLst/>
          </p:spPr>
        </p:cxnSp>
      </p:grpSp>
      <p:grpSp>
        <p:nvGrpSpPr>
          <p:cNvPr id="107" name="Group 106"/>
          <p:cNvGrpSpPr/>
          <p:nvPr/>
        </p:nvGrpSpPr>
        <p:grpSpPr>
          <a:xfrm>
            <a:off x="2949073" y="2698778"/>
            <a:ext cx="1092421" cy="531086"/>
            <a:chOff x="2795907" y="2386524"/>
            <a:chExt cx="1245587" cy="531086"/>
          </a:xfrm>
        </p:grpSpPr>
        <p:sp>
          <p:nvSpPr>
            <p:cNvPr id="108" name="Oval 107"/>
            <p:cNvSpPr/>
            <p:nvPr/>
          </p:nvSpPr>
          <p:spPr>
            <a:xfrm>
              <a:off x="3962400" y="2386524"/>
              <a:ext cx="79094" cy="79094"/>
            </a:xfrm>
            <a:prstGeom prst="ellipse">
              <a:avLst/>
            </a:prstGeom>
            <a:solidFill>
              <a:srgbClr val="2C3E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09" name="Oval 108"/>
            <p:cNvSpPr/>
            <p:nvPr/>
          </p:nvSpPr>
          <p:spPr>
            <a:xfrm>
              <a:off x="2795907" y="2838516"/>
              <a:ext cx="79094" cy="79094"/>
            </a:xfrm>
            <a:prstGeom prst="ellipse">
              <a:avLst/>
            </a:prstGeom>
            <a:solidFill>
              <a:srgbClr val="2C3E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p:txBody>
        </p:sp>
        <p:cxnSp>
          <p:nvCxnSpPr>
            <p:cNvPr id="110" name="Elbow Connector 109"/>
            <p:cNvCxnSpPr>
              <a:stCxn id="108" idx="2"/>
              <a:endCxn id="109" idx="0"/>
            </p:cNvCxnSpPr>
            <p:nvPr/>
          </p:nvCxnSpPr>
          <p:spPr>
            <a:xfrm rot="10800000" flipV="1">
              <a:off x="2835454" y="2426070"/>
              <a:ext cx="1126946" cy="412445"/>
            </a:xfrm>
            <a:prstGeom prst="bentConnector2">
              <a:avLst/>
            </a:prstGeom>
            <a:noFill/>
            <a:ln w="3175" cap="flat" cmpd="sng" algn="ctr">
              <a:solidFill>
                <a:srgbClr val="2C3E50"/>
              </a:solidFill>
              <a:prstDash val="dash"/>
            </a:ln>
            <a:effectLst/>
          </p:spPr>
        </p:cxnSp>
      </p:grpSp>
      <p:grpSp>
        <p:nvGrpSpPr>
          <p:cNvPr id="111" name="Group 110"/>
          <p:cNvGrpSpPr/>
          <p:nvPr/>
        </p:nvGrpSpPr>
        <p:grpSpPr>
          <a:xfrm>
            <a:off x="5065150" y="1943135"/>
            <a:ext cx="1297270" cy="1286729"/>
            <a:chOff x="5065150" y="1630881"/>
            <a:chExt cx="1507100" cy="1286729"/>
          </a:xfrm>
        </p:grpSpPr>
        <p:sp>
          <p:nvSpPr>
            <p:cNvPr id="112" name="Oval 111"/>
            <p:cNvSpPr/>
            <p:nvPr/>
          </p:nvSpPr>
          <p:spPr>
            <a:xfrm>
              <a:off x="6493156" y="1630881"/>
              <a:ext cx="79094" cy="79094"/>
            </a:xfrm>
            <a:prstGeom prst="ellipse">
              <a:avLst/>
            </a:prstGeom>
            <a:solidFill>
              <a:srgbClr val="2C3E50"/>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13" name="Oval 112"/>
            <p:cNvSpPr/>
            <p:nvPr/>
          </p:nvSpPr>
          <p:spPr>
            <a:xfrm>
              <a:off x="5065150" y="2838516"/>
              <a:ext cx="79094" cy="79094"/>
            </a:xfrm>
            <a:prstGeom prst="ellipse">
              <a:avLst/>
            </a:prstGeom>
            <a:solidFill>
              <a:srgbClr val="2C3E50"/>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p:txBody>
        </p:sp>
        <p:cxnSp>
          <p:nvCxnSpPr>
            <p:cNvPr id="114" name="Elbow Connector 113"/>
            <p:cNvCxnSpPr>
              <a:stCxn id="113" idx="0"/>
              <a:endCxn id="112" idx="2"/>
            </p:cNvCxnSpPr>
            <p:nvPr/>
          </p:nvCxnSpPr>
          <p:spPr>
            <a:xfrm rot="5400000" flipH="1" flipV="1">
              <a:off x="5214882" y="1560243"/>
              <a:ext cx="1168088" cy="1388459"/>
            </a:xfrm>
            <a:prstGeom prst="bentConnector2">
              <a:avLst/>
            </a:prstGeom>
            <a:noFill/>
            <a:ln w="3175" cap="flat" cmpd="sng" algn="ctr">
              <a:solidFill>
                <a:srgbClr val="2C3E50"/>
              </a:solidFill>
              <a:prstDash val="dash"/>
            </a:ln>
            <a:effectLst/>
          </p:spPr>
        </p:cxnSp>
      </p:grpSp>
      <p:grpSp>
        <p:nvGrpSpPr>
          <p:cNvPr id="115" name="Group 114"/>
          <p:cNvGrpSpPr/>
          <p:nvPr/>
        </p:nvGrpSpPr>
        <p:grpSpPr>
          <a:xfrm>
            <a:off x="4876800" y="3150770"/>
            <a:ext cx="1459396" cy="647852"/>
            <a:chOff x="4876800" y="2838516"/>
            <a:chExt cx="1695450" cy="647852"/>
          </a:xfrm>
        </p:grpSpPr>
        <p:sp>
          <p:nvSpPr>
            <p:cNvPr id="116" name="Oval 115"/>
            <p:cNvSpPr/>
            <p:nvPr/>
          </p:nvSpPr>
          <p:spPr>
            <a:xfrm>
              <a:off x="6493156" y="2838516"/>
              <a:ext cx="79094" cy="79094"/>
            </a:xfrm>
            <a:prstGeom prst="ellipse">
              <a:avLst/>
            </a:prstGeom>
            <a:solidFill>
              <a:srgbClr val="2C3E50"/>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17" name="Oval 116"/>
            <p:cNvSpPr/>
            <p:nvPr/>
          </p:nvSpPr>
          <p:spPr>
            <a:xfrm>
              <a:off x="4876800" y="3407274"/>
              <a:ext cx="79094" cy="79094"/>
            </a:xfrm>
            <a:prstGeom prst="ellipse">
              <a:avLst/>
            </a:prstGeom>
            <a:solidFill>
              <a:srgbClr val="2C3E50"/>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p:txBody>
        </p:sp>
        <p:cxnSp>
          <p:nvCxnSpPr>
            <p:cNvPr id="118" name="Elbow Connector 117"/>
            <p:cNvCxnSpPr>
              <a:endCxn id="116" idx="4"/>
            </p:cNvCxnSpPr>
            <p:nvPr/>
          </p:nvCxnSpPr>
          <p:spPr>
            <a:xfrm flipV="1">
              <a:off x="4955894" y="2917610"/>
              <a:ext cx="1576809" cy="529211"/>
            </a:xfrm>
            <a:prstGeom prst="bentConnector2">
              <a:avLst/>
            </a:prstGeom>
            <a:noFill/>
            <a:ln w="3175" cap="flat" cmpd="sng" algn="ctr">
              <a:solidFill>
                <a:srgbClr val="2C3E50"/>
              </a:solidFill>
              <a:prstDash val="dash"/>
            </a:ln>
            <a:effectLst/>
          </p:spPr>
        </p:cxnSp>
      </p:grpSp>
      <p:pic>
        <p:nvPicPr>
          <p:cNvPr id="11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6200000">
            <a:off x="-715144" y="2681274"/>
            <a:ext cx="2524831" cy="720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a:grpSpLocks noChangeAspect="1"/>
          </p:cNvGrpSpPr>
          <p:nvPr/>
        </p:nvGrpSpPr>
        <p:grpSpPr>
          <a:xfrm rot="16200000">
            <a:off x="7108000" y="2779465"/>
            <a:ext cx="2740563" cy="523694"/>
            <a:chOff x="6696677" y="2435626"/>
            <a:chExt cx="3785748" cy="723418"/>
          </a:xfrm>
        </p:grpSpPr>
        <p:pic>
          <p:nvPicPr>
            <p:cNvPr id="121" name="Picture 120"/>
            <p:cNvPicPr/>
            <p:nvPr/>
          </p:nvPicPr>
          <p:blipFill>
            <a:blip r:embed="rId8"/>
            <a:stretch>
              <a:fillRect/>
            </a:stretch>
          </p:blipFill>
          <p:spPr>
            <a:xfrm>
              <a:off x="7452320" y="2525285"/>
              <a:ext cx="3030105" cy="544101"/>
            </a:xfrm>
            <a:prstGeom prst="rect">
              <a:avLst/>
            </a:prstGeom>
          </p:spPr>
        </p:pic>
        <p:pic>
          <p:nvPicPr>
            <p:cNvPr id="122" name="Picture 121"/>
            <p:cNvPicPr/>
            <p:nvPr/>
          </p:nvPicPr>
          <p:blipFill>
            <a:blip r:embed="rId9"/>
            <a:stretch>
              <a:fillRect/>
            </a:stretch>
          </p:blipFill>
          <p:spPr>
            <a:xfrm>
              <a:off x="6696677" y="2435626"/>
              <a:ext cx="755643" cy="723418"/>
            </a:xfrm>
            <a:prstGeom prst="rect">
              <a:avLst/>
            </a:prstGeom>
          </p:spPr>
        </p:pic>
      </p:grpSp>
      <p:grpSp>
        <p:nvGrpSpPr>
          <p:cNvPr id="67" name="Group 66"/>
          <p:cNvGrpSpPr/>
          <p:nvPr/>
        </p:nvGrpSpPr>
        <p:grpSpPr>
          <a:xfrm>
            <a:off x="-11335" y="6356352"/>
            <a:ext cx="4160347" cy="513450"/>
            <a:chOff x="-11335" y="6356352"/>
            <a:chExt cx="4160347" cy="513450"/>
          </a:xfrm>
        </p:grpSpPr>
        <p:sp>
          <p:nvSpPr>
            <p:cNvPr id="68" name="Rectangle 67"/>
            <p:cNvSpPr/>
            <p:nvPr/>
          </p:nvSpPr>
          <p:spPr>
            <a:xfrm>
              <a:off x="-11335" y="6356352"/>
              <a:ext cx="633239" cy="51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p:cNvSpPr/>
            <p:nvPr/>
          </p:nvSpPr>
          <p:spPr>
            <a:xfrm>
              <a:off x="621904" y="6573150"/>
              <a:ext cx="3527108" cy="296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0" name="Picture 69"/>
          <p:cNvPicPr/>
          <p:nvPr/>
        </p:nvPicPr>
        <p:blipFill>
          <a:blip r:embed="rId10"/>
          <a:stretch>
            <a:fillRect/>
          </a:stretch>
        </p:blipFill>
        <p:spPr>
          <a:xfrm>
            <a:off x="15247" y="6309320"/>
            <a:ext cx="633601" cy="534145"/>
          </a:xfrm>
          <a:prstGeom prst="rect">
            <a:avLst/>
          </a:prstGeom>
        </p:spPr>
      </p:pic>
    </p:spTree>
    <p:extLst>
      <p:ext uri="{BB962C8B-B14F-4D97-AF65-F5344CB8AC3E}">
        <p14:creationId xmlns:p14="http://schemas.microsoft.com/office/powerpoint/2010/main" val="1782086985"/>
      </p:ext>
    </p:extLst>
  </p:cSld>
  <p:clrMapOvr>
    <a:masterClrMapping/>
  </p:clrMapOvr>
  <p:timing>
    <p:tnLst>
      <p:par>
        <p:cTn id="1" dur="indefinite" restart="never" nodeType="tmRoot"/>
      </p:par>
    </p:tnLst>
  </p:timing>
</p:sld>
</file>

<file path=ppt/theme/theme1.xml><?xml version="1.0" encoding="utf-8"?>
<a:theme xmlns:a="http://schemas.openxmlformats.org/drawingml/2006/main" name="Forth Ports workshop">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he Zero_Colorful Scheme">
    <a:dk1>
      <a:sysClr val="windowText" lastClr="000000"/>
    </a:dk1>
    <a:lt1>
      <a:sysClr val="window" lastClr="FFFFFF"/>
    </a:lt1>
    <a:dk2>
      <a:srgbClr val="2980B9"/>
    </a:dk2>
    <a:lt2>
      <a:srgbClr val="16A085"/>
    </a:lt2>
    <a:accent1>
      <a:srgbClr val="9BBB59"/>
    </a:accent1>
    <a:accent2>
      <a:srgbClr val="F39C12"/>
    </a:accent2>
    <a:accent3>
      <a:srgbClr val="C0392B"/>
    </a:accent3>
    <a:accent4>
      <a:srgbClr val="4B2C50"/>
    </a:accent4>
    <a:accent5>
      <a:srgbClr val="2C3E50"/>
    </a:accent5>
    <a:accent6>
      <a:srgbClr val="95A5A6"/>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he Zero_Colorful Scheme">
    <a:dk1>
      <a:sysClr val="windowText" lastClr="000000"/>
    </a:dk1>
    <a:lt1>
      <a:sysClr val="window" lastClr="FFFFFF"/>
    </a:lt1>
    <a:dk2>
      <a:srgbClr val="2980B9"/>
    </a:dk2>
    <a:lt2>
      <a:srgbClr val="16A085"/>
    </a:lt2>
    <a:accent1>
      <a:srgbClr val="9BBB59"/>
    </a:accent1>
    <a:accent2>
      <a:srgbClr val="F39C12"/>
    </a:accent2>
    <a:accent3>
      <a:srgbClr val="C0392B"/>
    </a:accent3>
    <a:accent4>
      <a:srgbClr val="4B2C50"/>
    </a:accent4>
    <a:accent5>
      <a:srgbClr val="2C3E50"/>
    </a:accent5>
    <a:accent6>
      <a:srgbClr val="95A5A6"/>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he Zero_Colorful Scheme">
    <a:dk1>
      <a:sysClr val="windowText" lastClr="000000"/>
    </a:dk1>
    <a:lt1>
      <a:sysClr val="window" lastClr="FFFFFF"/>
    </a:lt1>
    <a:dk2>
      <a:srgbClr val="2980B9"/>
    </a:dk2>
    <a:lt2>
      <a:srgbClr val="16A085"/>
    </a:lt2>
    <a:accent1>
      <a:srgbClr val="9BBB59"/>
    </a:accent1>
    <a:accent2>
      <a:srgbClr val="F39C12"/>
    </a:accent2>
    <a:accent3>
      <a:srgbClr val="C0392B"/>
    </a:accent3>
    <a:accent4>
      <a:srgbClr val="4B2C50"/>
    </a:accent4>
    <a:accent5>
      <a:srgbClr val="2C3E50"/>
    </a:accent5>
    <a:accent6>
      <a:srgbClr val="95A5A6"/>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Forth Ports workshop</Template>
  <TotalTime>5256</TotalTime>
  <Words>1094</Words>
  <Application>Microsoft Macintosh PowerPoint</Application>
  <PresentationFormat>On-screen Show (4:3)</PresentationFormat>
  <Paragraphs>222</Paragraphs>
  <Slides>16</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Calibri Light</vt:lpstr>
      <vt:lpstr>Lato</vt:lpstr>
      <vt:lpstr>Lato Black</vt:lpstr>
      <vt:lpstr>Lato Bold</vt:lpstr>
      <vt:lpstr>Lato Light</vt:lpstr>
      <vt:lpstr>Open Sans Condensed Light</vt:lpstr>
      <vt:lpstr>Forth Ports workshop</vt:lpstr>
      <vt:lpstr>Decommissioning Opportunity for City of Dundee</vt:lpstr>
      <vt:lpstr>Context UK Continental Shelf Overview</vt:lpstr>
      <vt:lpstr>Introduction</vt:lpstr>
      <vt:lpstr>Typical Large Integrated UKCS Field</vt:lpstr>
      <vt:lpstr>The Market Scale, Segments &amp; Trends </vt:lpstr>
      <vt:lpstr>Market Segments</vt:lpstr>
      <vt:lpstr>Market Scale</vt:lpstr>
      <vt:lpstr>Strategy Implementation Business Development, infrastructure  &amp; Supply Chain</vt:lpstr>
      <vt:lpstr>Strategy  Implementation</vt:lpstr>
      <vt:lpstr>Supply Chain Development Map</vt:lpstr>
      <vt:lpstr>Market Differentiation</vt:lpstr>
      <vt:lpstr>Attracting Business Contracting Strategy</vt:lpstr>
      <vt:lpstr>Customer Contracting Strategy</vt:lpstr>
      <vt:lpstr>Contracting Strategy</vt:lpstr>
      <vt:lpstr>Contracting Options</vt:lpstr>
      <vt:lpstr>Thank You  www.dundeecom.co.uk </vt:lpstr>
    </vt:vector>
  </TitlesOfParts>
  <Company>Forth Ports plc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Gweneth Hay</dc:creator>
  <cp:lastModifiedBy>Microsoft Office User</cp:lastModifiedBy>
  <cp:revision>289</cp:revision>
  <cp:lastPrinted>2017-05-18T11:33:42Z</cp:lastPrinted>
  <dcterms:created xsi:type="dcterms:W3CDTF">2011-09-19T10:05:11Z</dcterms:created>
  <dcterms:modified xsi:type="dcterms:W3CDTF">2017-06-10T10:43:02Z</dcterms:modified>
</cp:coreProperties>
</file>